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F4FE"/>
    <a:srgbClr val="014892"/>
    <a:srgbClr val="2C70AD"/>
    <a:srgbClr val="ED8513"/>
    <a:srgbClr val="FF66CC"/>
    <a:srgbClr val="44546A"/>
    <a:srgbClr val="004EEA"/>
    <a:srgbClr val="700000"/>
    <a:srgbClr val="E24449"/>
    <a:srgbClr val="85BD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340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A808-69E7-492E-A8A1-3BBCD9DE278F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13074-A407-4DF9-99F2-DDC7A0558F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7701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A808-69E7-492E-A8A1-3BBCD9DE278F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13074-A407-4DF9-99F2-DDC7A0558F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4112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A808-69E7-492E-A8A1-3BBCD9DE278F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13074-A407-4DF9-99F2-DDC7A0558F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6807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A808-69E7-492E-A8A1-3BBCD9DE278F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13074-A407-4DF9-99F2-DDC7A0558F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4471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A808-69E7-492E-A8A1-3BBCD9DE278F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13074-A407-4DF9-99F2-DDC7A0558F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030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A808-69E7-492E-A8A1-3BBCD9DE278F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13074-A407-4DF9-99F2-DDC7A0558F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1367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A808-69E7-492E-A8A1-3BBCD9DE278F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13074-A407-4DF9-99F2-DDC7A0558F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406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A808-69E7-492E-A8A1-3BBCD9DE278F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13074-A407-4DF9-99F2-DDC7A0558F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5718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A808-69E7-492E-A8A1-3BBCD9DE278F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13074-A407-4DF9-99F2-DDC7A0558F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273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A808-69E7-492E-A8A1-3BBCD9DE278F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13074-A407-4DF9-99F2-DDC7A0558F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5190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BA808-69E7-492E-A8A1-3BBCD9DE278F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13074-A407-4DF9-99F2-DDC7A0558F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3411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FBA808-69E7-492E-A8A1-3BBCD9DE278F}" type="datetimeFigureOut">
              <a:rPr lang="ko-KR" altLang="en-US" smtClean="0"/>
              <a:t>2018-01-19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113074-A407-4DF9-99F2-DDC7A0558F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5609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위쪽 리본 17"/>
          <p:cNvSpPr/>
          <p:nvPr/>
        </p:nvSpPr>
        <p:spPr>
          <a:xfrm>
            <a:off x="236211" y="191799"/>
            <a:ext cx="6465214" cy="1281194"/>
          </a:xfrm>
          <a:prstGeom prst="ribbon2">
            <a:avLst>
              <a:gd name="adj1" fmla="val 16667"/>
              <a:gd name="adj2" fmla="val 74953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7" name="부제목 4"/>
          <p:cNvSpPr txBox="1">
            <a:spLocks/>
          </p:cNvSpPr>
          <p:nvPr/>
        </p:nvSpPr>
        <p:spPr>
          <a:xfrm>
            <a:off x="1609205" y="1830630"/>
            <a:ext cx="5140762" cy="24097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685800" rtl="0" eaLnBrk="1" latinLnBrk="1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ko-KR" altLang="en-US" sz="1300" b="1" spc="-50" dirty="0" smtClean="0">
                <a:latin typeface="+mn-ea"/>
                <a:cs typeface="Arial" panose="020B0604020202020204" pitchFamily="34" charset="0"/>
              </a:rPr>
              <a:t>용인시 만 </a:t>
            </a:r>
            <a:r>
              <a:rPr lang="en-US" altLang="ko-KR" sz="1300" b="1" spc="-50" dirty="0" smtClean="0">
                <a:latin typeface="+mn-ea"/>
                <a:cs typeface="Arial" panose="020B0604020202020204" pitchFamily="34" charset="0"/>
              </a:rPr>
              <a:t>18</a:t>
            </a:r>
            <a:r>
              <a:rPr lang="ko-KR" altLang="en-US" sz="1300" b="1" spc="-50" dirty="0" smtClean="0">
                <a:latin typeface="+mn-ea"/>
                <a:cs typeface="Arial" panose="020B0604020202020204" pitchFamily="34" charset="0"/>
              </a:rPr>
              <a:t>세</a:t>
            </a:r>
            <a:r>
              <a:rPr lang="en-US" altLang="ko-KR" sz="1300" b="1" spc="-50" dirty="0" smtClean="0">
                <a:latin typeface="+mn-ea"/>
                <a:cs typeface="Arial" panose="020B0604020202020204" pitchFamily="34" charset="0"/>
              </a:rPr>
              <a:t>(2000.1.1.</a:t>
            </a:r>
            <a:r>
              <a:rPr lang="ko-KR" altLang="en-US" sz="1300" b="1" spc="-50" dirty="0" smtClean="0">
                <a:latin typeface="+mn-ea"/>
                <a:cs typeface="Arial" panose="020B0604020202020204" pitchFamily="34" charset="0"/>
              </a:rPr>
              <a:t>이후 출생</a:t>
            </a:r>
            <a:r>
              <a:rPr lang="en-US" altLang="ko-KR" sz="1300" b="1" spc="-50" dirty="0" smtClean="0">
                <a:latin typeface="+mn-ea"/>
                <a:cs typeface="Arial" panose="020B0604020202020204" pitchFamily="34" charset="0"/>
              </a:rPr>
              <a:t>)</a:t>
            </a:r>
            <a:r>
              <a:rPr lang="ko-KR" altLang="en-US" sz="1300" b="1" spc="-50" dirty="0" smtClean="0">
                <a:latin typeface="+mn-ea"/>
                <a:cs typeface="Arial" panose="020B0604020202020204" pitchFamily="34" charset="0"/>
              </a:rPr>
              <a:t> 이하 주민 중</a:t>
            </a:r>
            <a:endParaRPr lang="en-US" altLang="ko-KR" sz="1300" b="1" spc="-50" dirty="0" smtClean="0">
              <a:latin typeface="+mn-ea"/>
              <a:cs typeface="Arial" panose="020B0604020202020204" pitchFamily="34" charset="0"/>
            </a:endParaRPr>
          </a:p>
          <a:p>
            <a:pPr algn="l">
              <a:lnSpc>
                <a:spcPct val="100000"/>
              </a:lnSpc>
            </a:pPr>
            <a:r>
              <a:rPr lang="ko-KR" altLang="en-US" sz="1300" b="1" u="sng" dirty="0" smtClean="0">
                <a:solidFill>
                  <a:schemeClr val="accent5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아토피피부염</a:t>
            </a:r>
            <a:r>
              <a:rPr lang="en-US" altLang="ko-KR" sz="1300" b="1" u="sng" dirty="0" smtClean="0">
                <a:solidFill>
                  <a:schemeClr val="accent5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(L20), </a:t>
            </a:r>
            <a:r>
              <a:rPr lang="ko-KR" altLang="en-US" sz="1300" b="1" u="sng" dirty="0" smtClean="0">
                <a:solidFill>
                  <a:schemeClr val="accent5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천식</a:t>
            </a:r>
            <a:r>
              <a:rPr lang="en-US" altLang="ko-KR" sz="1300" b="1" u="sng" dirty="0" smtClean="0">
                <a:solidFill>
                  <a:schemeClr val="accent5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(J45~46) </a:t>
            </a:r>
            <a:r>
              <a:rPr lang="ko-KR" altLang="en-US" sz="1300" b="1" dirty="0" smtClean="0">
                <a:latin typeface="+mn-ea"/>
                <a:cs typeface="Arial" panose="020B0604020202020204" pitchFamily="34" charset="0"/>
              </a:rPr>
              <a:t>진단에 속하는 경우로</a:t>
            </a:r>
            <a:r>
              <a:rPr lang="en-US" altLang="ko-KR" sz="1300" b="1" dirty="0" smtClean="0">
                <a:latin typeface="+mn-ea"/>
                <a:cs typeface="Arial" panose="020B0604020202020204" pitchFamily="34" charset="0"/>
              </a:rPr>
              <a:t>,</a:t>
            </a:r>
          </a:p>
          <a:p>
            <a:pPr algn="l">
              <a:lnSpc>
                <a:spcPct val="100000"/>
              </a:lnSpc>
            </a:pPr>
            <a:r>
              <a:rPr lang="en-US" altLang="ko-KR" sz="1300" b="1" dirty="0" smtClean="0">
                <a:latin typeface="+mn-ea"/>
                <a:cs typeface="Arial" panose="020B0604020202020204" pitchFamily="34" charset="0"/>
              </a:rPr>
              <a:t>① </a:t>
            </a:r>
            <a:r>
              <a:rPr lang="ko-KR" altLang="en-US" sz="1300" b="1" dirty="0" smtClean="0">
                <a:latin typeface="+mn-ea"/>
                <a:cs typeface="Arial" panose="020B0604020202020204" pitchFamily="34" charset="0"/>
              </a:rPr>
              <a:t>국민 기초 생활 수급 자</a:t>
            </a:r>
            <a:endParaRPr lang="en-US" altLang="ko-KR" sz="1300" b="1" dirty="0" smtClean="0">
              <a:latin typeface="+mn-ea"/>
              <a:cs typeface="Arial" panose="020B0604020202020204" pitchFamily="34" charset="0"/>
            </a:endParaRPr>
          </a:p>
          <a:p>
            <a:pPr algn="l">
              <a:lnSpc>
                <a:spcPct val="100000"/>
              </a:lnSpc>
            </a:pPr>
            <a:r>
              <a:rPr lang="ko-KR" altLang="ko-KR" sz="1300" b="1" dirty="0" smtClean="0">
                <a:latin typeface="+mn-ea"/>
                <a:cs typeface="Arial" panose="020B0604020202020204" pitchFamily="34" charset="0"/>
              </a:rPr>
              <a:t>②</a:t>
            </a:r>
            <a:r>
              <a:rPr lang="en-US" altLang="ko-KR" sz="1300" b="1" dirty="0" smtClean="0">
                <a:latin typeface="+mn-ea"/>
                <a:cs typeface="Arial" panose="020B0604020202020204" pitchFamily="34" charset="0"/>
              </a:rPr>
              <a:t> </a:t>
            </a:r>
            <a:r>
              <a:rPr lang="ko-KR" altLang="en-US" sz="1300" b="1" dirty="0" smtClean="0">
                <a:latin typeface="+mn-ea"/>
                <a:cs typeface="Arial" panose="020B0604020202020204" pitchFamily="34" charset="0"/>
              </a:rPr>
              <a:t>건강보험료 부과기준 하위 </a:t>
            </a:r>
            <a:r>
              <a:rPr lang="en-US" altLang="ko-KR" sz="1300" b="1" dirty="0" smtClean="0">
                <a:latin typeface="+mn-ea"/>
                <a:cs typeface="Arial" panose="020B0604020202020204" pitchFamily="34" charset="0"/>
              </a:rPr>
              <a:t>50</a:t>
            </a:r>
            <a:r>
              <a:rPr lang="en-US" altLang="ko-KR" sz="1300" b="1" dirty="0" smtClean="0">
                <a:latin typeface="+mn-ea"/>
                <a:cs typeface="Arial" panose="020B0604020202020204" pitchFamily="34" charset="0"/>
              </a:rPr>
              <a:t>% (2018</a:t>
            </a:r>
            <a:r>
              <a:rPr lang="ko-KR" altLang="en-US" sz="1300" b="1" dirty="0" smtClean="0">
                <a:latin typeface="+mn-ea"/>
                <a:cs typeface="Arial" panose="020B0604020202020204" pitchFamily="34" charset="0"/>
              </a:rPr>
              <a:t>년 </a:t>
            </a:r>
            <a:r>
              <a:rPr lang="en-US" altLang="ko-KR" sz="1300" b="1" dirty="0" smtClean="0">
                <a:latin typeface="+mn-ea"/>
                <a:cs typeface="Arial" panose="020B0604020202020204" pitchFamily="34" charset="0"/>
              </a:rPr>
              <a:t>1</a:t>
            </a:r>
            <a:r>
              <a:rPr lang="ko-KR" altLang="en-US" sz="1300" b="1" dirty="0" smtClean="0">
                <a:latin typeface="+mn-ea"/>
                <a:cs typeface="Arial" panose="020B0604020202020204" pitchFamily="34" charset="0"/>
              </a:rPr>
              <a:t>월말 기준</a:t>
            </a:r>
            <a:r>
              <a:rPr lang="en-US" altLang="ko-KR" sz="1300" b="1" dirty="0" smtClean="0">
                <a:latin typeface="+mn-ea"/>
                <a:cs typeface="Arial" panose="020B0604020202020204" pitchFamily="34" charset="0"/>
              </a:rPr>
              <a:t>)</a:t>
            </a:r>
            <a:endParaRPr lang="en-US" altLang="ko-KR" sz="1300" b="1" dirty="0" smtClean="0">
              <a:latin typeface="+mn-ea"/>
              <a:cs typeface="Arial" panose="020B0604020202020204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altLang="ko-KR" sz="1300" b="1" dirty="0">
                <a:latin typeface="+mn-ea"/>
                <a:cs typeface="Arial" panose="020B0604020202020204" pitchFamily="34" charset="0"/>
              </a:rPr>
              <a:t> </a:t>
            </a:r>
            <a:r>
              <a:rPr lang="en-US" altLang="ko-KR" sz="1300" b="1" dirty="0" smtClean="0">
                <a:latin typeface="+mn-ea"/>
                <a:cs typeface="Arial" panose="020B0604020202020204" pitchFamily="34" charset="0"/>
              </a:rPr>
              <a:t>    - </a:t>
            </a:r>
            <a:r>
              <a:rPr lang="ko-KR" altLang="en-US" sz="1300" b="1" dirty="0" smtClean="0">
                <a:latin typeface="+mn-ea"/>
                <a:cs typeface="Arial" panose="020B0604020202020204" pitchFamily="34" charset="0"/>
              </a:rPr>
              <a:t>직장 건강보험료 기준 </a:t>
            </a:r>
            <a:r>
              <a:rPr lang="en-US" altLang="ko-KR" sz="1300" b="1" dirty="0" smtClean="0">
                <a:latin typeface="+mn-ea"/>
                <a:cs typeface="Arial" panose="020B0604020202020204" pitchFamily="34" charset="0"/>
              </a:rPr>
              <a:t>: 91,000</a:t>
            </a:r>
            <a:r>
              <a:rPr lang="ko-KR" altLang="en-US" sz="1300" b="1" dirty="0" smtClean="0">
                <a:latin typeface="+mn-ea"/>
                <a:cs typeface="Arial" panose="020B0604020202020204" pitchFamily="34" charset="0"/>
              </a:rPr>
              <a:t>원 이하 납부자</a:t>
            </a:r>
            <a:endParaRPr lang="en-US" altLang="ko-KR" sz="1300" b="1" dirty="0" smtClean="0">
              <a:latin typeface="+mn-ea"/>
              <a:cs typeface="Arial" panose="020B0604020202020204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altLang="ko-KR" sz="1300" b="1" dirty="0">
                <a:latin typeface="+mn-ea"/>
                <a:cs typeface="Arial" panose="020B0604020202020204" pitchFamily="34" charset="0"/>
              </a:rPr>
              <a:t> </a:t>
            </a:r>
            <a:r>
              <a:rPr lang="en-US" altLang="ko-KR" sz="1300" b="1" dirty="0" smtClean="0">
                <a:latin typeface="+mn-ea"/>
                <a:cs typeface="Arial" panose="020B0604020202020204" pitchFamily="34" charset="0"/>
              </a:rPr>
              <a:t>    - </a:t>
            </a:r>
            <a:r>
              <a:rPr lang="ko-KR" altLang="en-US" sz="1300" b="1" dirty="0" smtClean="0">
                <a:latin typeface="+mn-ea"/>
                <a:cs typeface="Arial" panose="020B0604020202020204" pitchFamily="34" charset="0"/>
              </a:rPr>
              <a:t>지역 건강보험료 기준 </a:t>
            </a:r>
            <a:r>
              <a:rPr lang="en-US" altLang="ko-KR" sz="1300" b="1" dirty="0" smtClean="0">
                <a:latin typeface="+mn-ea"/>
                <a:cs typeface="Arial" panose="020B0604020202020204" pitchFamily="34" charset="0"/>
              </a:rPr>
              <a:t>: 96,000</a:t>
            </a:r>
            <a:r>
              <a:rPr lang="ko-KR" altLang="en-US" sz="1300" b="1" dirty="0" smtClean="0">
                <a:latin typeface="+mn-ea"/>
                <a:cs typeface="Arial" panose="020B0604020202020204" pitchFamily="34" charset="0"/>
              </a:rPr>
              <a:t>원 이하 납부자</a:t>
            </a:r>
            <a:endParaRPr lang="en-US" altLang="ko-KR" sz="1300" b="1" dirty="0" smtClean="0">
              <a:latin typeface="+mn-ea"/>
              <a:cs typeface="Arial" panose="020B0604020202020204" pitchFamily="34" charset="0"/>
            </a:endParaRPr>
          </a:p>
          <a:p>
            <a:pPr algn="l">
              <a:lnSpc>
                <a:spcPct val="100000"/>
              </a:lnSpc>
            </a:pPr>
            <a:r>
              <a:rPr lang="en-US" altLang="ko-KR" sz="1300" b="1" dirty="0" smtClean="0">
                <a:latin typeface="+mn-ea"/>
                <a:cs typeface="Arial" panose="020B0604020202020204" pitchFamily="34" charset="0"/>
              </a:rPr>
              <a:t>③ </a:t>
            </a:r>
            <a:r>
              <a:rPr lang="ko-KR" altLang="en-US" sz="1300" b="1" spc="-50" dirty="0" smtClean="0">
                <a:latin typeface="+mn-ea"/>
                <a:cs typeface="Arial" panose="020B0604020202020204" pitchFamily="34" charset="0"/>
              </a:rPr>
              <a:t>장애아</a:t>
            </a:r>
            <a:r>
              <a:rPr lang="en-US" altLang="ko-KR" sz="1300" b="1" spc="-50" dirty="0" smtClean="0">
                <a:latin typeface="+mn-ea"/>
                <a:cs typeface="Arial" panose="020B0604020202020204" pitchFamily="34" charset="0"/>
              </a:rPr>
              <a:t>, </a:t>
            </a:r>
            <a:r>
              <a:rPr lang="ko-KR" altLang="en-US" sz="1300" b="1" spc="-50" dirty="0" smtClean="0">
                <a:latin typeface="+mn-ea"/>
                <a:cs typeface="Arial" panose="020B0604020202020204" pitchFamily="34" charset="0"/>
              </a:rPr>
              <a:t>한 부모 가정</a:t>
            </a:r>
            <a:r>
              <a:rPr lang="en-US" altLang="ko-KR" sz="1300" b="1" spc="-50" dirty="0" smtClean="0">
                <a:latin typeface="+mn-ea"/>
                <a:cs typeface="Arial" panose="020B0604020202020204" pitchFamily="34" charset="0"/>
              </a:rPr>
              <a:t>, </a:t>
            </a:r>
            <a:r>
              <a:rPr lang="ko-KR" altLang="en-US" sz="1300" b="1" spc="-50" dirty="0" smtClean="0">
                <a:latin typeface="+mn-ea"/>
                <a:cs typeface="Arial" panose="020B0604020202020204" pitchFamily="34" charset="0"/>
              </a:rPr>
              <a:t>결혼이민자 가정</a:t>
            </a:r>
            <a:r>
              <a:rPr lang="en-US" altLang="ko-KR" sz="1300" b="1" spc="-50" dirty="0" smtClean="0">
                <a:latin typeface="+mn-ea"/>
                <a:cs typeface="Arial" panose="020B0604020202020204" pitchFamily="34" charset="0"/>
              </a:rPr>
              <a:t>, </a:t>
            </a:r>
            <a:r>
              <a:rPr lang="ko-KR" altLang="en-US" sz="1300" b="1" spc="-50" dirty="0" smtClean="0">
                <a:latin typeface="+mn-ea"/>
                <a:cs typeface="Arial" panose="020B0604020202020204" pitchFamily="34" charset="0"/>
              </a:rPr>
              <a:t>무한 돌봄 사업 가정</a:t>
            </a:r>
            <a:r>
              <a:rPr lang="en-US" altLang="ko-KR" sz="1300" b="1" spc="-50" dirty="0" smtClean="0">
                <a:latin typeface="+mn-ea"/>
                <a:cs typeface="Arial" panose="020B0604020202020204" pitchFamily="34" charset="0"/>
              </a:rPr>
              <a:t>, </a:t>
            </a:r>
          </a:p>
          <a:p>
            <a:pPr algn="l">
              <a:lnSpc>
                <a:spcPct val="100000"/>
              </a:lnSpc>
            </a:pPr>
            <a:r>
              <a:rPr lang="en-US" altLang="ko-KR" sz="1300" b="1" dirty="0" smtClean="0">
                <a:latin typeface="+mn-ea"/>
                <a:cs typeface="Arial" panose="020B0604020202020204" pitchFamily="34" charset="0"/>
              </a:rPr>
              <a:t>     </a:t>
            </a:r>
            <a:r>
              <a:rPr lang="ko-KR" altLang="en-US" sz="1300" b="1" dirty="0" smtClean="0">
                <a:latin typeface="+mn-ea"/>
                <a:cs typeface="Arial" panose="020B0604020202020204" pitchFamily="34" charset="0"/>
              </a:rPr>
              <a:t>기타 취약 대상자로 용인시의 지원을 받는 가정</a:t>
            </a:r>
            <a:endParaRPr lang="en-US" altLang="ko-KR" sz="1300" b="1" dirty="0" smtClean="0">
              <a:latin typeface="+mn-ea"/>
              <a:cs typeface="Arial" panose="020B0604020202020204" pitchFamily="34" charset="0"/>
            </a:endParaRPr>
          </a:p>
        </p:txBody>
      </p:sp>
      <p:sp>
        <p:nvSpPr>
          <p:cNvPr id="69" name="부제목 4"/>
          <p:cNvSpPr txBox="1">
            <a:spLocks/>
          </p:cNvSpPr>
          <p:nvPr/>
        </p:nvSpPr>
        <p:spPr>
          <a:xfrm>
            <a:off x="2625100" y="9314418"/>
            <a:ext cx="3195069" cy="5758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685800" rtl="0" eaLnBrk="1" latinLnBrk="1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아토피</a:t>
            </a:r>
            <a:r>
              <a:rPr lang="ko-KR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</a:rPr>
              <a:t>∙</a:t>
            </a:r>
            <a:r>
              <a:rPr lang="ko-KR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천식 예방관리센터</a:t>
            </a:r>
            <a:endParaRPr lang="ko-KR" alt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3" name="부제목 4"/>
          <p:cNvSpPr txBox="1">
            <a:spLocks/>
          </p:cNvSpPr>
          <p:nvPr/>
        </p:nvSpPr>
        <p:spPr>
          <a:xfrm>
            <a:off x="1722897" y="8031485"/>
            <a:ext cx="3347867" cy="4271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685800" rtl="0" eaLnBrk="1" latinLnBrk="1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1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lang="en-US" altLang="ko-KR" sz="1100" b="1" dirty="0" smtClean="0">
              <a:latin typeface="AR DARLING" panose="02000000000000000000" pitchFamily="2" charset="0"/>
            </a:endParaRPr>
          </a:p>
        </p:txBody>
      </p:sp>
      <p:sp>
        <p:nvSpPr>
          <p:cNvPr id="231" name="직사각형 230"/>
          <p:cNvSpPr/>
          <p:nvPr/>
        </p:nvSpPr>
        <p:spPr>
          <a:xfrm>
            <a:off x="1656497" y="4965165"/>
            <a:ext cx="4700818" cy="4131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300" b="1" dirty="0" smtClean="0">
                <a:solidFill>
                  <a:schemeClr val="tx1"/>
                </a:solidFill>
              </a:rPr>
              <a:t>진료비 및 약제 비 급여</a:t>
            </a:r>
            <a:r>
              <a:rPr lang="en-US" altLang="ko-KR" sz="13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300" b="1" dirty="0" smtClean="0">
                <a:solidFill>
                  <a:schemeClr val="tx1"/>
                </a:solidFill>
              </a:rPr>
              <a:t>비 급여</a:t>
            </a:r>
            <a:r>
              <a:rPr lang="en-US" altLang="ko-KR" sz="13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300" b="1" dirty="0" smtClean="0">
                <a:solidFill>
                  <a:schemeClr val="tx1"/>
                </a:solidFill>
              </a:rPr>
              <a:t>본인부담금 年 </a:t>
            </a:r>
            <a:r>
              <a:rPr lang="en-US" altLang="ko-KR" sz="1300" b="1" dirty="0" smtClean="0">
                <a:solidFill>
                  <a:schemeClr val="tx1"/>
                </a:solidFill>
              </a:rPr>
              <a:t>20</a:t>
            </a:r>
            <a:r>
              <a:rPr lang="ko-KR" altLang="en-US" sz="1300" b="1" dirty="0" smtClean="0">
                <a:solidFill>
                  <a:schemeClr val="tx1"/>
                </a:solidFill>
              </a:rPr>
              <a:t>만원까지</a:t>
            </a:r>
            <a:endParaRPr lang="en-US" altLang="ko-KR" sz="1300" b="1" dirty="0" smtClean="0">
              <a:solidFill>
                <a:schemeClr val="tx1"/>
              </a:solidFill>
            </a:endParaRPr>
          </a:p>
          <a:p>
            <a:r>
              <a:rPr lang="ko-KR" altLang="en-US" sz="1300" dirty="0" smtClean="0">
                <a:solidFill>
                  <a:schemeClr val="tx1"/>
                </a:solidFill>
              </a:rPr>
              <a:t>단</a:t>
            </a:r>
            <a:r>
              <a:rPr lang="en-US" altLang="ko-KR" sz="1300" dirty="0" smtClean="0">
                <a:solidFill>
                  <a:schemeClr val="tx1"/>
                </a:solidFill>
              </a:rPr>
              <a:t>, </a:t>
            </a:r>
            <a:r>
              <a:rPr lang="ko-KR" altLang="en-US" sz="1300" dirty="0" smtClean="0">
                <a:solidFill>
                  <a:schemeClr val="tx1"/>
                </a:solidFill>
              </a:rPr>
              <a:t>센터 등록일 이후부터 발생한 의료비에 한함</a:t>
            </a:r>
          </a:p>
          <a:p>
            <a:endParaRPr lang="en-US" altLang="ko-KR" sz="1400" dirty="0">
              <a:solidFill>
                <a:schemeClr val="tx1"/>
              </a:solidFill>
            </a:endParaRPr>
          </a:p>
          <a:p>
            <a:endParaRPr lang="en-US" altLang="ko-KR" sz="1400" dirty="0" smtClean="0">
              <a:solidFill>
                <a:schemeClr val="tx1"/>
              </a:solidFill>
            </a:endParaRPr>
          </a:p>
          <a:p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962769" y="5396328"/>
            <a:ext cx="2468946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300" b="1" dirty="0">
                <a:latin typeface="+mn-ea"/>
              </a:rPr>
              <a:t>분기별 </a:t>
            </a:r>
            <a:r>
              <a:rPr lang="en-US" altLang="ko-KR" sz="1300" b="1" dirty="0">
                <a:latin typeface="+mn-ea"/>
              </a:rPr>
              <a:t>2</a:t>
            </a:r>
            <a:r>
              <a:rPr lang="ko-KR" altLang="en-US" sz="1300" b="1" dirty="0">
                <a:latin typeface="+mn-ea"/>
              </a:rPr>
              <a:t>개</a:t>
            </a:r>
            <a:r>
              <a:rPr lang="en-US" altLang="ko-KR" sz="1300" b="1" dirty="0">
                <a:latin typeface="+mn-ea"/>
              </a:rPr>
              <a:t>/</a:t>
            </a:r>
            <a:r>
              <a:rPr lang="ko-KR" altLang="en-US" sz="1300" b="1" dirty="0">
                <a:latin typeface="+mn-ea"/>
              </a:rPr>
              <a:t>명</a:t>
            </a:r>
            <a:r>
              <a:rPr lang="en-US" altLang="ko-KR" sz="1300" b="1" dirty="0">
                <a:latin typeface="+mn-ea"/>
              </a:rPr>
              <a:t>,  </a:t>
            </a:r>
            <a:r>
              <a:rPr lang="ko-KR" altLang="en-US" sz="1300" b="1" dirty="0">
                <a:latin typeface="+mn-ea"/>
              </a:rPr>
              <a:t>소급지원 불가</a:t>
            </a:r>
            <a:endParaRPr lang="en-US" altLang="ko-KR" sz="1300" b="1" dirty="0">
              <a:latin typeface="+mn-ea"/>
            </a:endParaRPr>
          </a:p>
        </p:txBody>
      </p:sp>
      <p:sp>
        <p:nvSpPr>
          <p:cNvPr id="140" name="직사각형 139"/>
          <p:cNvSpPr/>
          <p:nvPr/>
        </p:nvSpPr>
        <p:spPr>
          <a:xfrm>
            <a:off x="1609205" y="6189778"/>
            <a:ext cx="4978528" cy="15564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1200" b="1" dirty="0" smtClean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300" b="1" dirty="0" smtClean="0">
                <a:solidFill>
                  <a:schemeClr val="tx1"/>
                </a:solidFill>
                <a:latin typeface="+mn-ea"/>
              </a:rPr>
              <a:t>① </a:t>
            </a:r>
            <a:r>
              <a:rPr lang="ko-KR" altLang="en-US" sz="1300" b="1" dirty="0" smtClean="0">
                <a:solidFill>
                  <a:schemeClr val="tx1"/>
                </a:solidFill>
                <a:latin typeface="+mn-ea"/>
              </a:rPr>
              <a:t>지원신청서</a:t>
            </a:r>
            <a:r>
              <a:rPr lang="en-US" altLang="ko-KR" sz="13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300" dirty="0" smtClean="0">
                <a:solidFill>
                  <a:schemeClr val="tx1"/>
                </a:solidFill>
                <a:latin typeface="+mn-ea"/>
              </a:rPr>
              <a:t>보건소 비치</a:t>
            </a:r>
            <a:r>
              <a:rPr lang="en-US" altLang="ko-KR" sz="130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r>
              <a:rPr lang="en-US" altLang="ko-KR" sz="1300" b="1" dirty="0" smtClean="0">
                <a:solidFill>
                  <a:schemeClr val="tx1"/>
                </a:solidFill>
                <a:latin typeface="+mn-ea"/>
              </a:rPr>
              <a:t>② </a:t>
            </a:r>
            <a:r>
              <a:rPr lang="ko-KR" altLang="en-US" sz="1300" b="1" dirty="0" smtClean="0">
                <a:solidFill>
                  <a:schemeClr val="tx1"/>
                </a:solidFill>
                <a:latin typeface="+mn-ea"/>
              </a:rPr>
              <a:t>질환 진단 확인 서류</a:t>
            </a:r>
            <a:r>
              <a:rPr lang="en-US" altLang="ko-KR" sz="13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300" dirty="0">
                <a:latin typeface="+mn-ea"/>
              </a:rPr>
              <a:t>진단서</a:t>
            </a:r>
            <a:r>
              <a:rPr lang="en-US" altLang="ko-KR" sz="1300" dirty="0">
                <a:latin typeface="+mn-ea"/>
              </a:rPr>
              <a:t>, </a:t>
            </a:r>
            <a:r>
              <a:rPr lang="ko-KR" altLang="en-US" sz="1300" dirty="0">
                <a:latin typeface="+mn-ea"/>
              </a:rPr>
              <a:t>소견서</a:t>
            </a:r>
            <a:r>
              <a:rPr lang="en-US" altLang="ko-KR" sz="1300" dirty="0">
                <a:latin typeface="+mn-ea"/>
              </a:rPr>
              <a:t> </a:t>
            </a:r>
            <a:r>
              <a:rPr lang="ko-KR" altLang="en-US" sz="1300" dirty="0">
                <a:latin typeface="+mn-ea"/>
              </a:rPr>
              <a:t>또는 진료확인서 중 </a:t>
            </a:r>
            <a:r>
              <a:rPr lang="en-US" altLang="ko-KR" sz="1300" dirty="0" smtClean="0">
                <a:latin typeface="+mn-ea"/>
              </a:rPr>
              <a:t>1)</a:t>
            </a:r>
            <a:endParaRPr lang="en-US" altLang="ko-KR" sz="1300" dirty="0">
              <a:latin typeface="+mn-ea"/>
            </a:endParaRPr>
          </a:p>
          <a:p>
            <a:r>
              <a:rPr lang="en-US" altLang="ko-KR" sz="1300" b="1" dirty="0" smtClean="0">
                <a:solidFill>
                  <a:schemeClr val="tx1"/>
                </a:solidFill>
                <a:latin typeface="+mn-ea"/>
              </a:rPr>
              <a:t>③ </a:t>
            </a:r>
            <a:r>
              <a:rPr lang="ko-KR" altLang="en-US" sz="1300" b="1" dirty="0" smtClean="0">
                <a:solidFill>
                  <a:schemeClr val="tx1"/>
                </a:solidFill>
                <a:latin typeface="+mn-ea"/>
              </a:rPr>
              <a:t>취약계층 서류</a:t>
            </a:r>
            <a:r>
              <a:rPr lang="en-US" altLang="ko-KR" sz="13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300" spc="-170" dirty="0" smtClean="0">
                <a:latin typeface="+mn-ea"/>
              </a:rPr>
              <a:t>의료 </a:t>
            </a:r>
            <a:r>
              <a:rPr lang="ko-KR" altLang="en-US" sz="1300" spc="-170" dirty="0">
                <a:latin typeface="+mn-ea"/>
              </a:rPr>
              <a:t>급여 증</a:t>
            </a:r>
            <a:r>
              <a:rPr lang="en-US" altLang="ko-KR" sz="1300" spc="-170" dirty="0">
                <a:latin typeface="+mn-ea"/>
              </a:rPr>
              <a:t>, </a:t>
            </a:r>
            <a:r>
              <a:rPr lang="ko-KR" altLang="en-US" sz="1300" spc="-170" dirty="0">
                <a:latin typeface="+mn-ea"/>
              </a:rPr>
              <a:t>건강보험료 납부확인서</a:t>
            </a:r>
            <a:r>
              <a:rPr lang="en-US" altLang="ko-KR" sz="1300" spc="-170" dirty="0">
                <a:latin typeface="+mn-ea"/>
              </a:rPr>
              <a:t>, </a:t>
            </a:r>
            <a:r>
              <a:rPr lang="ko-KR" altLang="en-US" sz="1300" spc="-170" dirty="0">
                <a:latin typeface="+mn-ea"/>
              </a:rPr>
              <a:t>기타  증명 </a:t>
            </a:r>
            <a:r>
              <a:rPr lang="ko-KR" altLang="en-US" sz="1300" spc="-170" dirty="0" smtClean="0">
                <a:latin typeface="+mn-ea"/>
              </a:rPr>
              <a:t>서류</a:t>
            </a:r>
            <a:r>
              <a:rPr lang="en-US" altLang="ko-KR" sz="1300" spc="-170" dirty="0" smtClean="0">
                <a:latin typeface="+mn-ea"/>
              </a:rPr>
              <a:t>)</a:t>
            </a:r>
            <a:endParaRPr lang="en-US" altLang="ko-KR" sz="1300" spc="-170" dirty="0">
              <a:latin typeface="+mn-ea"/>
            </a:endParaRPr>
          </a:p>
          <a:p>
            <a:r>
              <a:rPr lang="ko-KR" altLang="ko-KR" sz="1300" b="1" dirty="0" smtClean="0">
                <a:solidFill>
                  <a:schemeClr val="tx1"/>
                </a:solidFill>
                <a:latin typeface="+mn-ea"/>
              </a:rPr>
              <a:t>④</a:t>
            </a:r>
            <a:r>
              <a:rPr lang="en-US" altLang="ko-KR" sz="13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300" b="1" dirty="0" smtClean="0">
                <a:solidFill>
                  <a:schemeClr val="tx1"/>
                </a:solidFill>
                <a:latin typeface="+mn-ea"/>
              </a:rPr>
              <a:t>주민등록등본</a:t>
            </a:r>
            <a:endParaRPr lang="en-US" altLang="ko-KR" sz="1300" b="1" dirty="0" smtClean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1300" b="1" dirty="0" smtClean="0">
                <a:solidFill>
                  <a:schemeClr val="tx1"/>
                </a:solidFill>
                <a:latin typeface="+mn-ea"/>
              </a:rPr>
              <a:t>⑤ </a:t>
            </a:r>
            <a:r>
              <a:rPr lang="ko-KR" altLang="en-US" sz="1300" b="1" spc="-150" dirty="0" smtClean="0">
                <a:solidFill>
                  <a:schemeClr val="tx1"/>
                </a:solidFill>
                <a:latin typeface="+mn-ea"/>
              </a:rPr>
              <a:t>진료비</a:t>
            </a:r>
            <a:r>
              <a:rPr lang="en-US" altLang="ko-KR" sz="1300" b="1" spc="-15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300" b="1" spc="-150" dirty="0" smtClean="0">
                <a:solidFill>
                  <a:schemeClr val="tx1"/>
                </a:solidFill>
                <a:latin typeface="+mn-ea"/>
              </a:rPr>
              <a:t>약제 비</a:t>
            </a:r>
            <a:r>
              <a:rPr lang="en-US" altLang="ko-KR" sz="1300" b="1" spc="-15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300" b="1" spc="-150" dirty="0" smtClean="0">
                <a:solidFill>
                  <a:schemeClr val="tx1"/>
                </a:solidFill>
                <a:latin typeface="+mn-ea"/>
              </a:rPr>
              <a:t>영수증 및 처방전 원본</a:t>
            </a:r>
            <a:r>
              <a:rPr lang="en-US" altLang="ko-KR" sz="1300" spc="-1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300" spc="-100" dirty="0" smtClean="0">
                <a:solidFill>
                  <a:schemeClr val="tx1"/>
                </a:solidFill>
                <a:latin typeface="+mn-ea"/>
              </a:rPr>
              <a:t>상병코드 기재</a:t>
            </a:r>
            <a:r>
              <a:rPr lang="en-US" altLang="ko-KR" sz="1300" spc="-10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r>
              <a:rPr lang="en-US" altLang="ko-KR" sz="1300" b="1" dirty="0" smtClean="0">
                <a:solidFill>
                  <a:schemeClr val="tx1"/>
                </a:solidFill>
                <a:latin typeface="+mn-ea"/>
              </a:rPr>
              <a:t>⑥ </a:t>
            </a:r>
            <a:r>
              <a:rPr lang="ko-KR" altLang="en-US" sz="1300" b="1" dirty="0">
                <a:solidFill>
                  <a:schemeClr val="tx1"/>
                </a:solidFill>
                <a:latin typeface="+mn-ea"/>
              </a:rPr>
              <a:t>건강보험증 사본 </a:t>
            </a:r>
            <a:r>
              <a:rPr lang="en-US" altLang="ko-KR" sz="1300" b="1" dirty="0" smtClean="0">
                <a:solidFill>
                  <a:schemeClr val="tx1"/>
                </a:solidFill>
                <a:latin typeface="+mn-ea"/>
              </a:rPr>
              <a:t>⑦ </a:t>
            </a:r>
            <a:r>
              <a:rPr lang="ko-KR" altLang="en-US" sz="1300" b="1" dirty="0">
                <a:solidFill>
                  <a:schemeClr val="tx1"/>
                </a:solidFill>
                <a:latin typeface="+mn-ea"/>
              </a:rPr>
              <a:t>통장 </a:t>
            </a:r>
            <a:r>
              <a:rPr lang="ko-KR" altLang="en-US" sz="1300" b="1" dirty="0" smtClean="0">
                <a:solidFill>
                  <a:schemeClr val="tx1"/>
                </a:solidFill>
                <a:latin typeface="+mn-ea"/>
              </a:rPr>
              <a:t>사본</a:t>
            </a:r>
            <a:endParaRPr lang="en-US" altLang="ko-KR" sz="13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6" name="직사각형 155"/>
          <p:cNvSpPr/>
          <p:nvPr/>
        </p:nvSpPr>
        <p:spPr>
          <a:xfrm>
            <a:off x="1656497" y="7989816"/>
            <a:ext cx="3823899" cy="4596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300" b="1" dirty="0" smtClean="0">
                <a:solidFill>
                  <a:schemeClr val="tx1"/>
                </a:solidFill>
                <a:latin typeface="+mn-ea"/>
              </a:rPr>
              <a:t>의료비 신청서류</a:t>
            </a:r>
            <a:r>
              <a:rPr lang="en-US" altLang="ko-KR" sz="1300" b="1" dirty="0" smtClean="0">
                <a:solidFill>
                  <a:schemeClr val="tx1"/>
                </a:solidFill>
                <a:latin typeface="+mn-ea"/>
              </a:rPr>
              <a:t> ①, ②, ③, ④</a:t>
            </a:r>
            <a:r>
              <a:rPr lang="ko-KR" altLang="en-US" sz="1300" b="1" dirty="0" smtClean="0">
                <a:solidFill>
                  <a:schemeClr val="tx1"/>
                </a:solidFill>
                <a:latin typeface="+mn-ea"/>
              </a:rPr>
              <a:t>번과 동일함</a:t>
            </a:r>
            <a:endParaRPr lang="en-US" altLang="ko-KR" sz="13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1618425" y="8515269"/>
            <a:ext cx="428605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b="1" dirty="0" err="1" smtClean="0"/>
              <a:t>수지구</a:t>
            </a:r>
            <a:r>
              <a:rPr lang="ko-KR" altLang="en-US" sz="1400" b="1" dirty="0" smtClean="0"/>
              <a:t> 보건소 아토피</a:t>
            </a:r>
            <a:r>
              <a:rPr lang="ko-KR" altLang="en-US" sz="14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∙</a:t>
            </a:r>
            <a:r>
              <a:rPr lang="ko-KR" altLang="en-US" sz="1400" b="1" dirty="0" smtClean="0"/>
              <a:t>천식 예방관리센터</a:t>
            </a:r>
            <a:endParaRPr lang="en-US" altLang="ko-KR" sz="1400" b="1" dirty="0" smtClean="0"/>
          </a:p>
          <a:p>
            <a:r>
              <a:rPr lang="ko-KR" altLang="en-US" sz="1400" b="1" dirty="0" smtClean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용인시 </a:t>
            </a:r>
            <a:r>
              <a:rPr lang="ko-KR" altLang="en-US" sz="1200" dirty="0" err="1" smtClean="0"/>
              <a:t>수지구</a:t>
            </a:r>
            <a:r>
              <a:rPr lang="ko-KR" altLang="en-US" sz="1200" dirty="0" smtClean="0"/>
              <a:t>  </a:t>
            </a:r>
            <a:r>
              <a:rPr lang="ko-KR" altLang="en-US" sz="1200" dirty="0" err="1" smtClean="0"/>
              <a:t>포은대로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435 3</a:t>
            </a:r>
            <a:r>
              <a:rPr lang="ko-KR" altLang="en-US" sz="1200" dirty="0" smtClean="0"/>
              <a:t>층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 </a:t>
            </a:r>
            <a:r>
              <a:rPr lang="ko-KR" altLang="en-US" sz="1400" dirty="0" smtClean="0"/>
              <a:t>  </a:t>
            </a:r>
            <a:endParaRPr lang="en-US" altLang="ko-KR" sz="1400" dirty="0" smtClean="0"/>
          </a:p>
          <a:p>
            <a:r>
              <a:rPr lang="en-US" altLang="ko-KR" sz="1400" b="1" dirty="0" smtClean="0"/>
              <a:t>031) 324-8964,8891, 8838</a:t>
            </a:r>
          </a:p>
        </p:txBody>
      </p:sp>
      <p:sp>
        <p:nvSpPr>
          <p:cNvPr id="33" name="대각선 방향의 모서리가 잘린 사각형 32"/>
          <p:cNvSpPr/>
          <p:nvPr/>
        </p:nvSpPr>
        <p:spPr>
          <a:xfrm>
            <a:off x="246535" y="1957105"/>
            <a:ext cx="1143854" cy="2135476"/>
          </a:xfrm>
          <a:prstGeom prst="snip2DiagRect">
            <a:avLst>
              <a:gd name="adj1" fmla="val 0"/>
              <a:gd name="adj2" fmla="val 6628"/>
            </a:avLst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1600" dirty="0" smtClean="0">
                <a:solidFill>
                  <a:schemeClr val="accent5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  원</a:t>
            </a:r>
            <a:endParaRPr lang="en-US" altLang="ko-KR" sz="1600" dirty="0" smtClean="0">
              <a:solidFill>
                <a:schemeClr val="accent5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accent5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  상</a:t>
            </a:r>
            <a:endParaRPr lang="ko-KR" altLang="en-US" sz="1600" dirty="0">
              <a:solidFill>
                <a:schemeClr val="accent5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4" name="Shape 1036"/>
          <p:cNvSpPr/>
          <p:nvPr/>
        </p:nvSpPr>
        <p:spPr>
          <a:xfrm>
            <a:off x="551920" y="2361830"/>
            <a:ext cx="266543" cy="65873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22570" y="22960"/>
                </a:moveTo>
                <a:lnTo>
                  <a:pt x="97429" y="22960"/>
                </a:lnTo>
                <a:cubicBezTo>
                  <a:pt x="109894" y="22960"/>
                  <a:pt x="119999" y="26797"/>
                  <a:pt x="119999" y="31530"/>
                </a:cubicBezTo>
                <a:lnTo>
                  <a:pt x="119999" y="39560"/>
                </a:lnTo>
                <a:lnTo>
                  <a:pt x="120000" y="39560"/>
                </a:lnTo>
                <a:lnTo>
                  <a:pt x="120000" y="63121"/>
                </a:lnTo>
                <a:cubicBezTo>
                  <a:pt x="120000" y="65553"/>
                  <a:pt x="114806" y="67525"/>
                  <a:pt x="108399" y="67525"/>
                </a:cubicBezTo>
                <a:cubicBezTo>
                  <a:pt x="101992" y="67525"/>
                  <a:pt x="96799" y="65553"/>
                  <a:pt x="96799" y="63121"/>
                </a:cubicBezTo>
                <a:lnTo>
                  <a:pt x="96799" y="42531"/>
                </a:lnTo>
                <a:lnTo>
                  <a:pt x="93347" y="42531"/>
                </a:lnTo>
                <a:cubicBezTo>
                  <a:pt x="93158" y="66519"/>
                  <a:pt x="92969" y="90507"/>
                  <a:pt x="92780" y="114494"/>
                </a:cubicBezTo>
                <a:cubicBezTo>
                  <a:pt x="92780" y="117535"/>
                  <a:pt x="86289" y="120000"/>
                  <a:pt x="78281" y="120000"/>
                </a:cubicBezTo>
                <a:cubicBezTo>
                  <a:pt x="70274" y="120000"/>
                  <a:pt x="63783" y="117535"/>
                  <a:pt x="63783" y="114494"/>
                </a:cubicBezTo>
                <a:lnTo>
                  <a:pt x="63783" y="70497"/>
                </a:lnTo>
                <a:lnTo>
                  <a:pt x="55083" y="70497"/>
                </a:lnTo>
                <a:lnTo>
                  <a:pt x="55083" y="114494"/>
                </a:lnTo>
                <a:cubicBezTo>
                  <a:pt x="55083" y="117535"/>
                  <a:pt x="48592" y="119999"/>
                  <a:pt x="40584" y="119999"/>
                </a:cubicBezTo>
                <a:cubicBezTo>
                  <a:pt x="32577" y="119999"/>
                  <a:pt x="26086" y="117535"/>
                  <a:pt x="26086" y="114494"/>
                </a:cubicBezTo>
                <a:cubicBezTo>
                  <a:pt x="26274" y="90507"/>
                  <a:pt x="26463" y="66519"/>
                  <a:pt x="26652" y="42531"/>
                </a:cubicBezTo>
                <a:lnTo>
                  <a:pt x="23200" y="42531"/>
                </a:lnTo>
                <a:lnTo>
                  <a:pt x="23200" y="63121"/>
                </a:lnTo>
                <a:cubicBezTo>
                  <a:pt x="23200" y="65553"/>
                  <a:pt x="18007" y="67525"/>
                  <a:pt x="11600" y="67525"/>
                </a:cubicBezTo>
                <a:cubicBezTo>
                  <a:pt x="5193" y="67525"/>
                  <a:pt x="0" y="65553"/>
                  <a:pt x="0" y="63121"/>
                </a:cubicBezTo>
                <a:lnTo>
                  <a:pt x="0" y="42531"/>
                </a:lnTo>
                <a:lnTo>
                  <a:pt x="0" y="42531"/>
                </a:lnTo>
                <a:lnTo>
                  <a:pt x="0" y="31530"/>
                </a:lnTo>
                <a:cubicBezTo>
                  <a:pt x="0" y="26797"/>
                  <a:pt x="10105" y="22960"/>
                  <a:pt x="22570" y="22960"/>
                </a:cubicBezTo>
                <a:close/>
                <a:moveTo>
                  <a:pt x="60000" y="0"/>
                </a:moveTo>
                <a:cubicBezTo>
                  <a:pt x="75005" y="0"/>
                  <a:pt x="87170" y="4618"/>
                  <a:pt x="87170" y="10316"/>
                </a:cubicBezTo>
                <a:cubicBezTo>
                  <a:pt x="87170" y="16013"/>
                  <a:pt x="75005" y="20632"/>
                  <a:pt x="60000" y="20632"/>
                </a:cubicBezTo>
                <a:cubicBezTo>
                  <a:pt x="44994" y="20632"/>
                  <a:pt x="32829" y="16013"/>
                  <a:pt x="32829" y="10316"/>
                </a:cubicBezTo>
                <a:cubicBezTo>
                  <a:pt x="32829" y="4618"/>
                  <a:pt x="44994" y="0"/>
                  <a:pt x="60000" y="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Shape 1037"/>
          <p:cNvSpPr/>
          <p:nvPr/>
        </p:nvSpPr>
        <p:spPr>
          <a:xfrm rot="10800000">
            <a:off x="861767" y="2361830"/>
            <a:ext cx="261446" cy="66481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79418" y="97416"/>
                </a:moveTo>
                <a:lnTo>
                  <a:pt x="40252" y="97416"/>
                </a:lnTo>
                <a:cubicBezTo>
                  <a:pt x="32044" y="97060"/>
                  <a:pt x="32390" y="97747"/>
                  <a:pt x="30168" y="95279"/>
                </a:cubicBezTo>
                <a:lnTo>
                  <a:pt x="536" y="58851"/>
                </a:lnTo>
                <a:cubicBezTo>
                  <a:pt x="-1066" y="56881"/>
                  <a:pt x="1041" y="54674"/>
                  <a:pt x="5245" y="53923"/>
                </a:cubicBezTo>
                <a:cubicBezTo>
                  <a:pt x="9448" y="53172"/>
                  <a:pt x="14155" y="54160"/>
                  <a:pt x="15757" y="56130"/>
                </a:cubicBezTo>
                <a:lnTo>
                  <a:pt x="32630" y="76872"/>
                </a:lnTo>
                <a:lnTo>
                  <a:pt x="35918" y="76872"/>
                </a:lnTo>
                <a:lnTo>
                  <a:pt x="14628" y="36680"/>
                </a:lnTo>
                <a:lnTo>
                  <a:pt x="35669" y="36680"/>
                </a:lnTo>
                <a:lnTo>
                  <a:pt x="35669" y="5101"/>
                </a:lnTo>
                <a:cubicBezTo>
                  <a:pt x="35669" y="2283"/>
                  <a:pt x="40541" y="0"/>
                  <a:pt x="46551" y="0"/>
                </a:cubicBezTo>
                <a:cubicBezTo>
                  <a:pt x="52560" y="0"/>
                  <a:pt x="57432" y="2283"/>
                  <a:pt x="57432" y="5101"/>
                </a:cubicBezTo>
                <a:lnTo>
                  <a:pt x="57432" y="36680"/>
                </a:lnTo>
                <a:lnTo>
                  <a:pt x="62577" y="36680"/>
                </a:lnTo>
                <a:lnTo>
                  <a:pt x="62577" y="5101"/>
                </a:lnTo>
                <a:cubicBezTo>
                  <a:pt x="62577" y="2283"/>
                  <a:pt x="67449" y="0"/>
                  <a:pt x="73459" y="0"/>
                </a:cubicBezTo>
                <a:cubicBezTo>
                  <a:pt x="79469" y="0"/>
                  <a:pt x="84341" y="2283"/>
                  <a:pt x="84341" y="5101"/>
                </a:cubicBezTo>
                <a:lnTo>
                  <a:pt x="84341" y="36680"/>
                </a:lnTo>
                <a:lnTo>
                  <a:pt x="105471" y="36680"/>
                </a:lnTo>
                <a:lnTo>
                  <a:pt x="84182" y="76872"/>
                </a:lnTo>
                <a:lnTo>
                  <a:pt x="87369" y="76872"/>
                </a:lnTo>
                <a:lnTo>
                  <a:pt x="104242" y="56130"/>
                </a:lnTo>
                <a:cubicBezTo>
                  <a:pt x="105844" y="54160"/>
                  <a:pt x="110551" y="53172"/>
                  <a:pt x="114754" y="53923"/>
                </a:cubicBezTo>
                <a:cubicBezTo>
                  <a:pt x="118958" y="54674"/>
                  <a:pt x="121066" y="56881"/>
                  <a:pt x="119463" y="58851"/>
                </a:cubicBezTo>
                <a:lnTo>
                  <a:pt x="89831" y="95279"/>
                </a:lnTo>
                <a:cubicBezTo>
                  <a:pt x="87203" y="97747"/>
                  <a:pt x="87682" y="97060"/>
                  <a:pt x="79418" y="97416"/>
                </a:cubicBezTo>
                <a:close/>
                <a:moveTo>
                  <a:pt x="59835" y="120000"/>
                </a:moveTo>
                <a:cubicBezTo>
                  <a:pt x="48268" y="120000"/>
                  <a:pt x="38891" y="115604"/>
                  <a:pt x="38891" y="110181"/>
                </a:cubicBezTo>
                <a:cubicBezTo>
                  <a:pt x="38891" y="104759"/>
                  <a:pt x="48268" y="100363"/>
                  <a:pt x="59835" y="100363"/>
                </a:cubicBezTo>
                <a:cubicBezTo>
                  <a:pt x="71402" y="100363"/>
                  <a:pt x="80780" y="104759"/>
                  <a:pt x="80780" y="110181"/>
                </a:cubicBezTo>
                <a:cubicBezTo>
                  <a:pt x="80780" y="115604"/>
                  <a:pt x="71402" y="120000"/>
                  <a:pt x="59835" y="12000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대각선 방향의 모서리가 잘린 사각형 36"/>
          <p:cNvSpPr/>
          <p:nvPr/>
        </p:nvSpPr>
        <p:spPr>
          <a:xfrm>
            <a:off x="246535" y="4430399"/>
            <a:ext cx="1143854" cy="1303810"/>
          </a:xfrm>
          <a:prstGeom prst="snip2DiagRect">
            <a:avLst>
              <a:gd name="adj1" fmla="val 0"/>
              <a:gd name="adj2" fmla="val 6628"/>
            </a:avLst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endParaRPr lang="en-US" altLang="ko-KR" sz="1600" dirty="0" smtClean="0">
              <a:solidFill>
                <a:schemeClr val="accent5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1600" dirty="0" smtClean="0">
                <a:solidFill>
                  <a:schemeClr val="accent5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  원</a:t>
            </a:r>
            <a:endParaRPr lang="en-US" altLang="ko-KR" sz="1600" dirty="0" smtClean="0">
              <a:solidFill>
                <a:schemeClr val="accent5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accent5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범  위</a:t>
            </a:r>
            <a:endParaRPr lang="ko-KR" altLang="en-US" sz="1600" dirty="0">
              <a:solidFill>
                <a:schemeClr val="accent5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8" name="Shape 977"/>
          <p:cNvSpPr/>
          <p:nvPr/>
        </p:nvSpPr>
        <p:spPr>
          <a:xfrm>
            <a:off x="587545" y="4557035"/>
            <a:ext cx="457483" cy="49256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66594" y="99116"/>
                </a:moveTo>
                <a:cubicBezTo>
                  <a:pt x="65078" y="99116"/>
                  <a:pt x="63850" y="100045"/>
                  <a:pt x="63850" y="101190"/>
                </a:cubicBezTo>
                <a:lnTo>
                  <a:pt x="63850" y="109485"/>
                </a:lnTo>
                <a:cubicBezTo>
                  <a:pt x="63850" y="110630"/>
                  <a:pt x="65078" y="111558"/>
                  <a:pt x="66594" y="111558"/>
                </a:cubicBezTo>
                <a:lnTo>
                  <a:pt x="77571" y="111558"/>
                </a:lnTo>
                <a:cubicBezTo>
                  <a:pt x="79087" y="111558"/>
                  <a:pt x="80315" y="110630"/>
                  <a:pt x="80315" y="109485"/>
                </a:cubicBezTo>
                <a:lnTo>
                  <a:pt x="80315" y="101190"/>
                </a:lnTo>
                <a:cubicBezTo>
                  <a:pt x="80315" y="100045"/>
                  <a:pt x="79087" y="99116"/>
                  <a:pt x="77571" y="99116"/>
                </a:cubicBezTo>
                <a:close/>
                <a:moveTo>
                  <a:pt x="41027" y="99116"/>
                </a:moveTo>
                <a:cubicBezTo>
                  <a:pt x="39512" y="99116"/>
                  <a:pt x="38283" y="100045"/>
                  <a:pt x="38283" y="101190"/>
                </a:cubicBezTo>
                <a:lnTo>
                  <a:pt x="38283" y="109485"/>
                </a:lnTo>
                <a:cubicBezTo>
                  <a:pt x="38283" y="110630"/>
                  <a:pt x="39512" y="111558"/>
                  <a:pt x="41027" y="111558"/>
                </a:cubicBezTo>
                <a:lnTo>
                  <a:pt x="52005" y="111558"/>
                </a:lnTo>
                <a:cubicBezTo>
                  <a:pt x="53520" y="111558"/>
                  <a:pt x="54749" y="110630"/>
                  <a:pt x="54749" y="109485"/>
                </a:cubicBezTo>
                <a:lnTo>
                  <a:pt x="54749" y="101190"/>
                </a:lnTo>
                <a:cubicBezTo>
                  <a:pt x="54749" y="100045"/>
                  <a:pt x="53520" y="99116"/>
                  <a:pt x="52005" y="99116"/>
                </a:cubicBezTo>
                <a:close/>
                <a:moveTo>
                  <a:pt x="15461" y="99116"/>
                </a:moveTo>
                <a:cubicBezTo>
                  <a:pt x="13945" y="99116"/>
                  <a:pt x="12717" y="100045"/>
                  <a:pt x="12717" y="101190"/>
                </a:cubicBezTo>
                <a:lnTo>
                  <a:pt x="12717" y="109485"/>
                </a:lnTo>
                <a:cubicBezTo>
                  <a:pt x="12717" y="110630"/>
                  <a:pt x="13945" y="111558"/>
                  <a:pt x="15461" y="111558"/>
                </a:cubicBezTo>
                <a:lnTo>
                  <a:pt x="26438" y="111558"/>
                </a:lnTo>
                <a:cubicBezTo>
                  <a:pt x="27954" y="111558"/>
                  <a:pt x="29182" y="110630"/>
                  <a:pt x="29182" y="109485"/>
                </a:cubicBezTo>
                <a:lnTo>
                  <a:pt x="29182" y="101190"/>
                </a:lnTo>
                <a:cubicBezTo>
                  <a:pt x="29182" y="100045"/>
                  <a:pt x="27954" y="99116"/>
                  <a:pt x="26438" y="99116"/>
                </a:cubicBezTo>
                <a:close/>
                <a:moveTo>
                  <a:pt x="92160" y="80734"/>
                </a:moveTo>
                <a:cubicBezTo>
                  <a:pt x="90645" y="80734"/>
                  <a:pt x="89416" y="81662"/>
                  <a:pt x="89416" y="82808"/>
                </a:cubicBezTo>
                <a:lnTo>
                  <a:pt x="89416" y="109485"/>
                </a:lnTo>
                <a:cubicBezTo>
                  <a:pt x="89416" y="110630"/>
                  <a:pt x="90645" y="111558"/>
                  <a:pt x="92160" y="111558"/>
                </a:cubicBezTo>
                <a:lnTo>
                  <a:pt x="103138" y="111558"/>
                </a:lnTo>
                <a:cubicBezTo>
                  <a:pt x="104653" y="111558"/>
                  <a:pt x="105882" y="110630"/>
                  <a:pt x="105882" y="109485"/>
                </a:cubicBezTo>
                <a:lnTo>
                  <a:pt x="105882" y="82808"/>
                </a:lnTo>
                <a:cubicBezTo>
                  <a:pt x="105882" y="81662"/>
                  <a:pt x="104653" y="80734"/>
                  <a:pt x="103138" y="80734"/>
                </a:cubicBezTo>
                <a:close/>
                <a:moveTo>
                  <a:pt x="66594" y="80734"/>
                </a:moveTo>
                <a:cubicBezTo>
                  <a:pt x="65078" y="80734"/>
                  <a:pt x="63850" y="81662"/>
                  <a:pt x="63850" y="82808"/>
                </a:cubicBezTo>
                <a:lnTo>
                  <a:pt x="63850" y="91103"/>
                </a:lnTo>
                <a:cubicBezTo>
                  <a:pt x="63850" y="92248"/>
                  <a:pt x="65078" y="93176"/>
                  <a:pt x="66594" y="93176"/>
                </a:cubicBezTo>
                <a:lnTo>
                  <a:pt x="77571" y="93176"/>
                </a:lnTo>
                <a:cubicBezTo>
                  <a:pt x="79087" y="93176"/>
                  <a:pt x="80315" y="92248"/>
                  <a:pt x="80315" y="91103"/>
                </a:cubicBezTo>
                <a:lnTo>
                  <a:pt x="80315" y="82808"/>
                </a:lnTo>
                <a:cubicBezTo>
                  <a:pt x="80315" y="81662"/>
                  <a:pt x="79087" y="80734"/>
                  <a:pt x="77571" y="80734"/>
                </a:cubicBezTo>
                <a:close/>
                <a:moveTo>
                  <a:pt x="41027" y="80734"/>
                </a:moveTo>
                <a:cubicBezTo>
                  <a:pt x="39512" y="80734"/>
                  <a:pt x="38283" y="81662"/>
                  <a:pt x="38283" y="82808"/>
                </a:cubicBezTo>
                <a:lnTo>
                  <a:pt x="38283" y="91103"/>
                </a:lnTo>
                <a:cubicBezTo>
                  <a:pt x="38283" y="92248"/>
                  <a:pt x="39512" y="93176"/>
                  <a:pt x="41027" y="93176"/>
                </a:cubicBezTo>
                <a:lnTo>
                  <a:pt x="52005" y="93176"/>
                </a:lnTo>
                <a:cubicBezTo>
                  <a:pt x="53520" y="93176"/>
                  <a:pt x="54749" y="92248"/>
                  <a:pt x="54749" y="91103"/>
                </a:cubicBezTo>
                <a:lnTo>
                  <a:pt x="54749" y="82808"/>
                </a:lnTo>
                <a:cubicBezTo>
                  <a:pt x="54749" y="81662"/>
                  <a:pt x="53520" y="80734"/>
                  <a:pt x="52005" y="80734"/>
                </a:cubicBezTo>
                <a:close/>
                <a:moveTo>
                  <a:pt x="15461" y="80734"/>
                </a:moveTo>
                <a:cubicBezTo>
                  <a:pt x="13945" y="80734"/>
                  <a:pt x="12717" y="81662"/>
                  <a:pt x="12717" y="82808"/>
                </a:cubicBezTo>
                <a:lnTo>
                  <a:pt x="12717" y="91103"/>
                </a:lnTo>
                <a:cubicBezTo>
                  <a:pt x="12717" y="92248"/>
                  <a:pt x="13945" y="93176"/>
                  <a:pt x="15461" y="93176"/>
                </a:cubicBezTo>
                <a:lnTo>
                  <a:pt x="26438" y="93176"/>
                </a:lnTo>
                <a:cubicBezTo>
                  <a:pt x="27954" y="93176"/>
                  <a:pt x="29182" y="92248"/>
                  <a:pt x="29182" y="91103"/>
                </a:cubicBezTo>
                <a:lnTo>
                  <a:pt x="29182" y="82808"/>
                </a:lnTo>
                <a:cubicBezTo>
                  <a:pt x="29182" y="81662"/>
                  <a:pt x="27954" y="80734"/>
                  <a:pt x="26438" y="80734"/>
                </a:cubicBezTo>
                <a:close/>
                <a:moveTo>
                  <a:pt x="92160" y="62352"/>
                </a:moveTo>
                <a:cubicBezTo>
                  <a:pt x="90645" y="62352"/>
                  <a:pt x="89416" y="63280"/>
                  <a:pt x="89416" y="64426"/>
                </a:cubicBezTo>
                <a:lnTo>
                  <a:pt x="89416" y="72720"/>
                </a:lnTo>
                <a:cubicBezTo>
                  <a:pt x="89416" y="73866"/>
                  <a:pt x="90645" y="74794"/>
                  <a:pt x="92160" y="74794"/>
                </a:cubicBezTo>
                <a:lnTo>
                  <a:pt x="103138" y="74794"/>
                </a:lnTo>
                <a:cubicBezTo>
                  <a:pt x="104653" y="74794"/>
                  <a:pt x="105882" y="73866"/>
                  <a:pt x="105882" y="72720"/>
                </a:cubicBezTo>
                <a:lnTo>
                  <a:pt x="105882" y="64426"/>
                </a:lnTo>
                <a:cubicBezTo>
                  <a:pt x="105882" y="63280"/>
                  <a:pt x="104653" y="62352"/>
                  <a:pt x="103138" y="62352"/>
                </a:cubicBezTo>
                <a:close/>
                <a:moveTo>
                  <a:pt x="66594" y="62352"/>
                </a:moveTo>
                <a:cubicBezTo>
                  <a:pt x="65078" y="62352"/>
                  <a:pt x="63850" y="63280"/>
                  <a:pt x="63850" y="64426"/>
                </a:cubicBezTo>
                <a:lnTo>
                  <a:pt x="63850" y="72720"/>
                </a:lnTo>
                <a:cubicBezTo>
                  <a:pt x="63850" y="73866"/>
                  <a:pt x="65078" y="74794"/>
                  <a:pt x="66594" y="74794"/>
                </a:cubicBezTo>
                <a:lnTo>
                  <a:pt x="77571" y="74794"/>
                </a:lnTo>
                <a:cubicBezTo>
                  <a:pt x="79087" y="74794"/>
                  <a:pt x="80315" y="73866"/>
                  <a:pt x="80315" y="72720"/>
                </a:cubicBezTo>
                <a:lnTo>
                  <a:pt x="80315" y="64426"/>
                </a:lnTo>
                <a:cubicBezTo>
                  <a:pt x="80315" y="63280"/>
                  <a:pt x="79087" y="62352"/>
                  <a:pt x="77571" y="62352"/>
                </a:cubicBezTo>
                <a:close/>
                <a:moveTo>
                  <a:pt x="41027" y="62352"/>
                </a:moveTo>
                <a:cubicBezTo>
                  <a:pt x="39512" y="62352"/>
                  <a:pt x="38283" y="63280"/>
                  <a:pt x="38283" y="64426"/>
                </a:cubicBezTo>
                <a:lnTo>
                  <a:pt x="38283" y="72720"/>
                </a:lnTo>
                <a:cubicBezTo>
                  <a:pt x="38283" y="73866"/>
                  <a:pt x="39512" y="74794"/>
                  <a:pt x="41027" y="74794"/>
                </a:cubicBezTo>
                <a:lnTo>
                  <a:pt x="52005" y="74794"/>
                </a:lnTo>
                <a:cubicBezTo>
                  <a:pt x="53520" y="74794"/>
                  <a:pt x="54749" y="73866"/>
                  <a:pt x="54749" y="72720"/>
                </a:cubicBezTo>
                <a:lnTo>
                  <a:pt x="54749" y="64426"/>
                </a:lnTo>
                <a:cubicBezTo>
                  <a:pt x="54749" y="63280"/>
                  <a:pt x="53520" y="62352"/>
                  <a:pt x="52005" y="62352"/>
                </a:cubicBezTo>
                <a:close/>
                <a:moveTo>
                  <a:pt x="15461" y="62352"/>
                </a:moveTo>
                <a:cubicBezTo>
                  <a:pt x="13945" y="62352"/>
                  <a:pt x="12717" y="63280"/>
                  <a:pt x="12717" y="64426"/>
                </a:cubicBezTo>
                <a:lnTo>
                  <a:pt x="12717" y="72720"/>
                </a:lnTo>
                <a:cubicBezTo>
                  <a:pt x="12717" y="73866"/>
                  <a:pt x="13945" y="74794"/>
                  <a:pt x="15461" y="74794"/>
                </a:cubicBezTo>
                <a:lnTo>
                  <a:pt x="26438" y="74794"/>
                </a:lnTo>
                <a:cubicBezTo>
                  <a:pt x="27954" y="74794"/>
                  <a:pt x="29182" y="73866"/>
                  <a:pt x="29182" y="72720"/>
                </a:cubicBezTo>
                <a:lnTo>
                  <a:pt x="29182" y="64426"/>
                </a:lnTo>
                <a:cubicBezTo>
                  <a:pt x="29182" y="63280"/>
                  <a:pt x="27954" y="62352"/>
                  <a:pt x="26438" y="62352"/>
                </a:cubicBezTo>
                <a:close/>
                <a:moveTo>
                  <a:pt x="92160" y="43970"/>
                </a:moveTo>
                <a:cubicBezTo>
                  <a:pt x="90645" y="43970"/>
                  <a:pt x="89416" y="44898"/>
                  <a:pt x="89416" y="46043"/>
                </a:cubicBezTo>
                <a:lnTo>
                  <a:pt x="89416" y="54338"/>
                </a:lnTo>
                <a:cubicBezTo>
                  <a:pt x="89416" y="55483"/>
                  <a:pt x="90645" y="56412"/>
                  <a:pt x="92160" y="56412"/>
                </a:cubicBezTo>
                <a:lnTo>
                  <a:pt x="103138" y="56412"/>
                </a:lnTo>
                <a:cubicBezTo>
                  <a:pt x="104653" y="56412"/>
                  <a:pt x="105882" y="55483"/>
                  <a:pt x="105882" y="54338"/>
                </a:cubicBezTo>
                <a:lnTo>
                  <a:pt x="105882" y="46043"/>
                </a:lnTo>
                <a:cubicBezTo>
                  <a:pt x="105882" y="44898"/>
                  <a:pt x="104653" y="43970"/>
                  <a:pt x="103138" y="43970"/>
                </a:cubicBezTo>
                <a:close/>
                <a:moveTo>
                  <a:pt x="66594" y="43970"/>
                </a:moveTo>
                <a:cubicBezTo>
                  <a:pt x="65078" y="43970"/>
                  <a:pt x="63850" y="44898"/>
                  <a:pt x="63850" y="46043"/>
                </a:cubicBezTo>
                <a:lnTo>
                  <a:pt x="63850" y="54338"/>
                </a:lnTo>
                <a:cubicBezTo>
                  <a:pt x="63850" y="55483"/>
                  <a:pt x="65078" y="56412"/>
                  <a:pt x="66594" y="56412"/>
                </a:cubicBezTo>
                <a:lnTo>
                  <a:pt x="77571" y="56412"/>
                </a:lnTo>
                <a:cubicBezTo>
                  <a:pt x="79087" y="56412"/>
                  <a:pt x="80315" y="55483"/>
                  <a:pt x="80315" y="54338"/>
                </a:cubicBezTo>
                <a:lnTo>
                  <a:pt x="80315" y="46043"/>
                </a:lnTo>
                <a:cubicBezTo>
                  <a:pt x="80315" y="44898"/>
                  <a:pt x="79087" y="43970"/>
                  <a:pt x="77571" y="43970"/>
                </a:cubicBezTo>
                <a:close/>
                <a:moveTo>
                  <a:pt x="41027" y="43970"/>
                </a:moveTo>
                <a:cubicBezTo>
                  <a:pt x="39512" y="43970"/>
                  <a:pt x="38283" y="44898"/>
                  <a:pt x="38283" y="46043"/>
                </a:cubicBezTo>
                <a:lnTo>
                  <a:pt x="38283" y="54338"/>
                </a:lnTo>
                <a:cubicBezTo>
                  <a:pt x="38283" y="55483"/>
                  <a:pt x="39512" y="56412"/>
                  <a:pt x="41027" y="56412"/>
                </a:cubicBezTo>
                <a:lnTo>
                  <a:pt x="52005" y="56412"/>
                </a:lnTo>
                <a:cubicBezTo>
                  <a:pt x="53520" y="56412"/>
                  <a:pt x="54749" y="55483"/>
                  <a:pt x="54749" y="54338"/>
                </a:cubicBezTo>
                <a:lnTo>
                  <a:pt x="54749" y="46043"/>
                </a:lnTo>
                <a:cubicBezTo>
                  <a:pt x="54749" y="44898"/>
                  <a:pt x="53520" y="43970"/>
                  <a:pt x="52005" y="43970"/>
                </a:cubicBezTo>
                <a:close/>
                <a:moveTo>
                  <a:pt x="15461" y="43970"/>
                </a:moveTo>
                <a:cubicBezTo>
                  <a:pt x="13945" y="43970"/>
                  <a:pt x="12717" y="44898"/>
                  <a:pt x="12717" y="46043"/>
                </a:cubicBezTo>
                <a:lnTo>
                  <a:pt x="12717" y="54338"/>
                </a:lnTo>
                <a:cubicBezTo>
                  <a:pt x="12717" y="55483"/>
                  <a:pt x="13945" y="56412"/>
                  <a:pt x="15461" y="56412"/>
                </a:cubicBezTo>
                <a:lnTo>
                  <a:pt x="26438" y="56412"/>
                </a:lnTo>
                <a:cubicBezTo>
                  <a:pt x="27954" y="56412"/>
                  <a:pt x="29182" y="55483"/>
                  <a:pt x="29182" y="54338"/>
                </a:cubicBezTo>
                <a:lnTo>
                  <a:pt x="29182" y="46043"/>
                </a:lnTo>
                <a:cubicBezTo>
                  <a:pt x="29182" y="44898"/>
                  <a:pt x="27954" y="43970"/>
                  <a:pt x="26438" y="43970"/>
                </a:cubicBezTo>
                <a:close/>
                <a:moveTo>
                  <a:pt x="17058" y="6058"/>
                </a:moveTo>
                <a:cubicBezTo>
                  <a:pt x="13485" y="6058"/>
                  <a:pt x="10588" y="8247"/>
                  <a:pt x="10588" y="10947"/>
                </a:cubicBezTo>
                <a:lnTo>
                  <a:pt x="10588" y="30505"/>
                </a:lnTo>
                <a:cubicBezTo>
                  <a:pt x="10588" y="33205"/>
                  <a:pt x="13485" y="35394"/>
                  <a:pt x="17058" y="35394"/>
                </a:cubicBezTo>
                <a:lnTo>
                  <a:pt x="102941" y="35394"/>
                </a:lnTo>
                <a:cubicBezTo>
                  <a:pt x="106514" y="35394"/>
                  <a:pt x="109411" y="33205"/>
                  <a:pt x="109411" y="30505"/>
                </a:cubicBezTo>
                <a:lnTo>
                  <a:pt x="109411" y="10947"/>
                </a:lnTo>
                <a:cubicBezTo>
                  <a:pt x="109411" y="8247"/>
                  <a:pt x="106514" y="6058"/>
                  <a:pt x="102941" y="6058"/>
                </a:cubicBezTo>
                <a:close/>
                <a:moveTo>
                  <a:pt x="12997" y="0"/>
                </a:moveTo>
                <a:lnTo>
                  <a:pt x="107002" y="0"/>
                </a:lnTo>
                <a:cubicBezTo>
                  <a:pt x="114180" y="0"/>
                  <a:pt x="120000" y="4397"/>
                  <a:pt x="120000" y="9821"/>
                </a:cubicBezTo>
                <a:lnTo>
                  <a:pt x="120000" y="110178"/>
                </a:lnTo>
                <a:cubicBezTo>
                  <a:pt x="120000" y="115602"/>
                  <a:pt x="114180" y="120000"/>
                  <a:pt x="107002" y="120000"/>
                </a:cubicBezTo>
                <a:lnTo>
                  <a:pt x="12997" y="120000"/>
                </a:lnTo>
                <a:cubicBezTo>
                  <a:pt x="5819" y="120000"/>
                  <a:pt x="0" y="115602"/>
                  <a:pt x="0" y="110178"/>
                </a:cubicBezTo>
                <a:lnTo>
                  <a:pt x="0" y="9821"/>
                </a:lnTo>
                <a:cubicBezTo>
                  <a:pt x="0" y="4397"/>
                  <a:pt x="5819" y="0"/>
                  <a:pt x="12997" y="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대각선 방향의 모서리가 잘린 사각형 39"/>
          <p:cNvSpPr/>
          <p:nvPr/>
        </p:nvSpPr>
        <p:spPr>
          <a:xfrm>
            <a:off x="246535" y="6114691"/>
            <a:ext cx="1143854" cy="2028573"/>
          </a:xfrm>
          <a:prstGeom prst="snip2DiagRect">
            <a:avLst>
              <a:gd name="adj1" fmla="val 0"/>
              <a:gd name="adj2" fmla="val 6628"/>
            </a:avLst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1600" dirty="0" smtClean="0">
                <a:solidFill>
                  <a:schemeClr val="accent5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구 비</a:t>
            </a:r>
            <a:endParaRPr lang="en-US" altLang="ko-KR" sz="1600" dirty="0" smtClean="0">
              <a:solidFill>
                <a:schemeClr val="accent5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accent5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서 류</a:t>
            </a:r>
            <a:endParaRPr lang="ko-KR" altLang="en-US" sz="1600" dirty="0">
              <a:solidFill>
                <a:schemeClr val="accent5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1" name="Shape 984"/>
          <p:cNvSpPr/>
          <p:nvPr/>
        </p:nvSpPr>
        <p:spPr>
          <a:xfrm>
            <a:off x="587544" y="6396441"/>
            <a:ext cx="522161" cy="68173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9382" y="105720"/>
                </a:moveTo>
                <a:lnTo>
                  <a:pt x="80049" y="105720"/>
                </a:lnTo>
                <a:lnTo>
                  <a:pt x="80049" y="109954"/>
                </a:lnTo>
                <a:lnTo>
                  <a:pt x="39382" y="109954"/>
                </a:lnTo>
                <a:close/>
                <a:moveTo>
                  <a:pt x="39382" y="94499"/>
                </a:moveTo>
                <a:lnTo>
                  <a:pt x="80049" y="94499"/>
                </a:lnTo>
                <a:lnTo>
                  <a:pt x="80049" y="98733"/>
                </a:lnTo>
                <a:lnTo>
                  <a:pt x="39382" y="98733"/>
                </a:lnTo>
                <a:close/>
                <a:moveTo>
                  <a:pt x="39382" y="83278"/>
                </a:moveTo>
                <a:lnTo>
                  <a:pt x="80049" y="83278"/>
                </a:lnTo>
                <a:lnTo>
                  <a:pt x="80049" y="87512"/>
                </a:lnTo>
                <a:lnTo>
                  <a:pt x="39382" y="87512"/>
                </a:lnTo>
                <a:close/>
                <a:moveTo>
                  <a:pt x="33985" y="76713"/>
                </a:moveTo>
                <a:lnTo>
                  <a:pt x="33985" y="82688"/>
                </a:lnTo>
                <a:lnTo>
                  <a:pt x="33985" y="85675"/>
                </a:lnTo>
                <a:lnTo>
                  <a:pt x="33985" y="93158"/>
                </a:lnTo>
                <a:lnTo>
                  <a:pt x="33985" y="116589"/>
                </a:lnTo>
                <a:lnTo>
                  <a:pt x="86014" y="116589"/>
                </a:lnTo>
                <a:lnTo>
                  <a:pt x="86014" y="93158"/>
                </a:lnTo>
                <a:lnTo>
                  <a:pt x="86014" y="85675"/>
                </a:lnTo>
                <a:lnTo>
                  <a:pt x="86014" y="82688"/>
                </a:lnTo>
                <a:lnTo>
                  <a:pt x="86014" y="76713"/>
                </a:lnTo>
                <a:close/>
                <a:moveTo>
                  <a:pt x="17666" y="67751"/>
                </a:moveTo>
                <a:lnTo>
                  <a:pt x="17666" y="85675"/>
                </a:lnTo>
                <a:lnTo>
                  <a:pt x="28886" y="85675"/>
                </a:lnTo>
                <a:lnTo>
                  <a:pt x="28886" y="82688"/>
                </a:lnTo>
                <a:lnTo>
                  <a:pt x="20536" y="82688"/>
                </a:lnTo>
                <a:lnTo>
                  <a:pt x="20536" y="70739"/>
                </a:lnTo>
                <a:lnTo>
                  <a:pt x="99463" y="70739"/>
                </a:lnTo>
                <a:lnTo>
                  <a:pt x="99463" y="82688"/>
                </a:lnTo>
                <a:lnTo>
                  <a:pt x="91113" y="82688"/>
                </a:lnTo>
                <a:lnTo>
                  <a:pt x="91113" y="85675"/>
                </a:lnTo>
                <a:lnTo>
                  <a:pt x="102333" y="85675"/>
                </a:lnTo>
                <a:lnTo>
                  <a:pt x="102333" y="67751"/>
                </a:lnTo>
                <a:close/>
                <a:moveTo>
                  <a:pt x="106149" y="52960"/>
                </a:moveTo>
                <a:cubicBezTo>
                  <a:pt x="104277" y="52960"/>
                  <a:pt x="102760" y="54540"/>
                  <a:pt x="102760" y="56489"/>
                </a:cubicBezTo>
                <a:cubicBezTo>
                  <a:pt x="102760" y="58438"/>
                  <a:pt x="104277" y="60018"/>
                  <a:pt x="106149" y="60018"/>
                </a:cubicBezTo>
                <a:cubicBezTo>
                  <a:pt x="108021" y="60018"/>
                  <a:pt x="109539" y="58438"/>
                  <a:pt x="109539" y="56489"/>
                </a:cubicBezTo>
                <a:cubicBezTo>
                  <a:pt x="109539" y="54540"/>
                  <a:pt x="108021" y="52960"/>
                  <a:pt x="106149" y="52960"/>
                </a:cubicBezTo>
                <a:close/>
                <a:moveTo>
                  <a:pt x="94503" y="52960"/>
                </a:moveTo>
                <a:cubicBezTo>
                  <a:pt x="92631" y="52960"/>
                  <a:pt x="91113" y="54540"/>
                  <a:pt x="91113" y="56489"/>
                </a:cubicBezTo>
                <a:cubicBezTo>
                  <a:pt x="91113" y="58438"/>
                  <a:pt x="92631" y="60018"/>
                  <a:pt x="94503" y="60018"/>
                </a:cubicBezTo>
                <a:cubicBezTo>
                  <a:pt x="96374" y="60018"/>
                  <a:pt x="97892" y="58438"/>
                  <a:pt x="97892" y="56489"/>
                </a:cubicBezTo>
                <a:cubicBezTo>
                  <a:pt x="97892" y="54540"/>
                  <a:pt x="96374" y="52960"/>
                  <a:pt x="94503" y="52960"/>
                </a:cubicBezTo>
                <a:close/>
                <a:moveTo>
                  <a:pt x="7380" y="47057"/>
                </a:moveTo>
                <a:lnTo>
                  <a:pt x="112619" y="47057"/>
                </a:lnTo>
                <a:cubicBezTo>
                  <a:pt x="116695" y="47057"/>
                  <a:pt x="120000" y="50497"/>
                  <a:pt x="120000" y="54741"/>
                </a:cubicBezTo>
                <a:lnTo>
                  <a:pt x="120000" y="85475"/>
                </a:lnTo>
                <a:cubicBezTo>
                  <a:pt x="120000" y="89718"/>
                  <a:pt x="116695" y="93158"/>
                  <a:pt x="112619" y="93158"/>
                </a:cubicBezTo>
                <a:lnTo>
                  <a:pt x="91113" y="93158"/>
                </a:lnTo>
                <a:lnTo>
                  <a:pt x="91113" y="119999"/>
                </a:lnTo>
                <a:lnTo>
                  <a:pt x="28886" y="119999"/>
                </a:lnTo>
                <a:lnTo>
                  <a:pt x="28886" y="93158"/>
                </a:lnTo>
                <a:lnTo>
                  <a:pt x="7380" y="93158"/>
                </a:lnTo>
                <a:cubicBezTo>
                  <a:pt x="3304" y="93158"/>
                  <a:pt x="0" y="89718"/>
                  <a:pt x="0" y="85475"/>
                </a:cubicBezTo>
                <a:lnTo>
                  <a:pt x="0" y="54741"/>
                </a:lnTo>
                <a:cubicBezTo>
                  <a:pt x="0" y="50497"/>
                  <a:pt x="3304" y="47057"/>
                  <a:pt x="7380" y="47057"/>
                </a:cubicBezTo>
                <a:close/>
                <a:moveTo>
                  <a:pt x="28886" y="0"/>
                </a:moveTo>
                <a:lnTo>
                  <a:pt x="91113" y="0"/>
                </a:lnTo>
                <a:lnTo>
                  <a:pt x="91113" y="7471"/>
                </a:lnTo>
                <a:lnTo>
                  <a:pt x="96594" y="7471"/>
                </a:lnTo>
                <a:cubicBezTo>
                  <a:pt x="99763" y="7471"/>
                  <a:pt x="102333" y="10146"/>
                  <a:pt x="102333" y="13446"/>
                </a:cubicBezTo>
                <a:lnTo>
                  <a:pt x="102333" y="43319"/>
                </a:lnTo>
                <a:lnTo>
                  <a:pt x="86014" y="43319"/>
                </a:lnTo>
                <a:lnTo>
                  <a:pt x="86014" y="43286"/>
                </a:lnTo>
                <a:lnTo>
                  <a:pt x="86014" y="7471"/>
                </a:lnTo>
                <a:lnTo>
                  <a:pt x="86014" y="3784"/>
                </a:lnTo>
                <a:lnTo>
                  <a:pt x="33985" y="3784"/>
                </a:lnTo>
                <a:lnTo>
                  <a:pt x="33985" y="7471"/>
                </a:lnTo>
                <a:lnTo>
                  <a:pt x="33985" y="43286"/>
                </a:lnTo>
                <a:lnTo>
                  <a:pt x="33985" y="43319"/>
                </a:lnTo>
                <a:lnTo>
                  <a:pt x="17666" y="43319"/>
                </a:lnTo>
                <a:lnTo>
                  <a:pt x="17666" y="13446"/>
                </a:lnTo>
                <a:cubicBezTo>
                  <a:pt x="17666" y="10146"/>
                  <a:pt x="20236" y="7471"/>
                  <a:pt x="23405" y="7471"/>
                </a:cubicBezTo>
                <a:lnTo>
                  <a:pt x="28886" y="7471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" name="대각선 방향의 모서리가 잘린 사각형 41"/>
          <p:cNvSpPr/>
          <p:nvPr/>
        </p:nvSpPr>
        <p:spPr>
          <a:xfrm>
            <a:off x="246535" y="8595837"/>
            <a:ext cx="1143854" cy="587845"/>
          </a:xfrm>
          <a:prstGeom prst="snip2DiagRect">
            <a:avLst>
              <a:gd name="adj1" fmla="val 0"/>
              <a:gd name="adj2" fmla="val 6628"/>
            </a:avLst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solidFill>
                  <a:schemeClr val="accent5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600" dirty="0" smtClean="0">
                <a:solidFill>
                  <a:schemeClr val="accent5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접 수</a:t>
            </a:r>
            <a:endParaRPr lang="en-US" altLang="ko-KR" sz="1600" dirty="0" smtClean="0">
              <a:solidFill>
                <a:schemeClr val="accent5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6" name="Shape 1015"/>
          <p:cNvSpPr/>
          <p:nvPr/>
        </p:nvSpPr>
        <p:spPr>
          <a:xfrm rot="530737">
            <a:off x="395257" y="8758326"/>
            <a:ext cx="313325" cy="30582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25518" y="12"/>
                </a:moveTo>
                <a:cubicBezTo>
                  <a:pt x="36856" y="-749"/>
                  <a:pt x="54589" y="34138"/>
                  <a:pt x="40817" y="36736"/>
                </a:cubicBezTo>
                <a:lnTo>
                  <a:pt x="26389" y="39989"/>
                </a:lnTo>
                <a:cubicBezTo>
                  <a:pt x="36460" y="72082"/>
                  <a:pt x="52943" y="80587"/>
                  <a:pt x="72964" y="94095"/>
                </a:cubicBezTo>
                <a:cubicBezTo>
                  <a:pt x="76896" y="86510"/>
                  <a:pt x="79879" y="79980"/>
                  <a:pt x="87192" y="80632"/>
                </a:cubicBezTo>
                <a:cubicBezTo>
                  <a:pt x="97886" y="80489"/>
                  <a:pt x="125435" y="96900"/>
                  <a:pt x="119051" y="104683"/>
                </a:cubicBezTo>
                <a:cubicBezTo>
                  <a:pt x="106535" y="120291"/>
                  <a:pt x="87826" y="122140"/>
                  <a:pt x="76857" y="118271"/>
                </a:cubicBezTo>
                <a:cubicBezTo>
                  <a:pt x="41852" y="104694"/>
                  <a:pt x="-2881" y="68781"/>
                  <a:pt x="145" y="23576"/>
                </a:cubicBezTo>
                <a:cubicBezTo>
                  <a:pt x="2783" y="9223"/>
                  <a:pt x="10227" y="1447"/>
                  <a:pt x="25518" y="12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300621" y="226098"/>
            <a:ext cx="426591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000" b="1" cap="none" spc="20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2018</a:t>
            </a:r>
            <a:r>
              <a:rPr lang="ko-KR" altLang="en-US" sz="2000" b="1" cap="none" spc="20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취약계층</a:t>
            </a:r>
            <a:endParaRPr lang="en-US" altLang="ko-KR" sz="2000" b="1" cap="none" spc="20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2600" b="1" spc="10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아토피∙천식 지원사업 안내</a:t>
            </a:r>
            <a:endParaRPr lang="en-US" altLang="ko-KR" sz="2600" b="1" cap="none" spc="10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324" y="9385495"/>
            <a:ext cx="1005004" cy="478300"/>
          </a:xfrm>
          <a:prstGeom prst="rect">
            <a:avLst/>
          </a:prstGeom>
        </p:spPr>
      </p:pic>
      <p:sp>
        <p:nvSpPr>
          <p:cNvPr id="55" name="대각선 방향의 모서리가 잘린 사각형 54"/>
          <p:cNvSpPr/>
          <p:nvPr/>
        </p:nvSpPr>
        <p:spPr>
          <a:xfrm>
            <a:off x="1578644" y="4430399"/>
            <a:ext cx="2354162" cy="344700"/>
          </a:xfrm>
          <a:prstGeom prst="snip2DiagRect">
            <a:avLst>
              <a:gd name="adj1" fmla="val 0"/>
              <a:gd name="adj2" fmla="val 6628"/>
            </a:avLst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accent5">
                    <a:lumMod val="50000"/>
                  </a:schemeClr>
                </a:solidFill>
                <a:latin typeface="+mn-ea"/>
              </a:rPr>
              <a:t>아토피 ∙천식 의료비 지원</a:t>
            </a:r>
          </a:p>
        </p:txBody>
      </p:sp>
      <p:sp>
        <p:nvSpPr>
          <p:cNvPr id="56" name="대각선 방향의 모서리가 잘린 사각형 55"/>
          <p:cNvSpPr/>
          <p:nvPr/>
        </p:nvSpPr>
        <p:spPr>
          <a:xfrm>
            <a:off x="1578644" y="5389509"/>
            <a:ext cx="2354162" cy="344700"/>
          </a:xfrm>
          <a:prstGeom prst="snip2DiagRect">
            <a:avLst>
              <a:gd name="adj1" fmla="val 0"/>
              <a:gd name="adj2" fmla="val 6628"/>
            </a:avLst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accent5">
                    <a:lumMod val="50000"/>
                  </a:schemeClr>
                </a:solidFill>
                <a:latin typeface="+mn-ea"/>
              </a:rPr>
              <a:t>아토피피부염 보습제 지원</a:t>
            </a:r>
            <a:endParaRPr lang="ko-KR" altLang="en-US" sz="1400" b="1" dirty="0">
              <a:solidFill>
                <a:schemeClr val="accent5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7" name="대각선 방향의 모서리가 잘린 사각형 56"/>
          <p:cNvSpPr/>
          <p:nvPr/>
        </p:nvSpPr>
        <p:spPr>
          <a:xfrm>
            <a:off x="1578644" y="6051741"/>
            <a:ext cx="2684598" cy="344700"/>
          </a:xfrm>
          <a:prstGeom prst="snip2DiagRect">
            <a:avLst>
              <a:gd name="adj1" fmla="val 0"/>
              <a:gd name="adj2" fmla="val 6628"/>
            </a:avLst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 smtClean="0">
                <a:solidFill>
                  <a:schemeClr val="accent5">
                    <a:lumMod val="50000"/>
                  </a:schemeClr>
                </a:solidFill>
                <a:latin typeface="+mn-ea"/>
              </a:rPr>
              <a:t>아토피</a:t>
            </a:r>
            <a:r>
              <a:rPr lang="ko-KR" altLang="en-US" sz="1400" b="1" dirty="0" smtClean="0">
                <a:solidFill>
                  <a:schemeClr val="accent5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∙</a:t>
            </a:r>
            <a:r>
              <a:rPr lang="ko-KR" altLang="en-US" sz="1400" b="1" dirty="0" smtClean="0">
                <a:solidFill>
                  <a:schemeClr val="accent5">
                    <a:lumMod val="50000"/>
                  </a:schemeClr>
                </a:solidFill>
                <a:latin typeface="+mn-ea"/>
              </a:rPr>
              <a:t>천식 의료비 구비 서류</a:t>
            </a:r>
            <a:endParaRPr lang="ko-KR" altLang="en-US" sz="1400" b="1" dirty="0">
              <a:solidFill>
                <a:schemeClr val="accent5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8" name="대각선 방향의 모서리가 잘린 사각형 57"/>
          <p:cNvSpPr/>
          <p:nvPr/>
        </p:nvSpPr>
        <p:spPr>
          <a:xfrm>
            <a:off x="1578644" y="7721962"/>
            <a:ext cx="2815226" cy="344700"/>
          </a:xfrm>
          <a:prstGeom prst="snip2DiagRect">
            <a:avLst>
              <a:gd name="adj1" fmla="val 0"/>
              <a:gd name="adj2" fmla="val 6628"/>
            </a:avLst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b="1" dirty="0" smtClean="0">
                <a:solidFill>
                  <a:schemeClr val="accent5">
                    <a:lumMod val="50000"/>
                  </a:schemeClr>
                </a:solidFill>
                <a:latin typeface="+mn-ea"/>
              </a:rPr>
              <a:t>아토피피부염 보습제 구비 서류</a:t>
            </a:r>
            <a:endParaRPr lang="ko-KR" altLang="en-US" sz="1400" b="1" dirty="0">
              <a:solidFill>
                <a:schemeClr val="accent5">
                  <a:lumMod val="50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04857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897</TotalTime>
  <Words>247</Words>
  <Application>Microsoft Office PowerPoint</Application>
  <PresentationFormat>A4 용지(210x297mm)</PresentationFormat>
  <Paragraphs>44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HY헤드라인M</vt:lpstr>
      <vt:lpstr>굴림</vt:lpstr>
      <vt:lpstr>맑은 고딕</vt:lpstr>
      <vt:lpstr>AR DARLING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최정은</cp:lastModifiedBy>
  <cp:revision>112</cp:revision>
  <cp:lastPrinted>2018-01-19T07:39:26Z</cp:lastPrinted>
  <dcterms:created xsi:type="dcterms:W3CDTF">2017-11-01T08:48:31Z</dcterms:created>
  <dcterms:modified xsi:type="dcterms:W3CDTF">2018-01-19T08:01:02Z</dcterms:modified>
</cp:coreProperties>
</file>