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65" r:id="rId4"/>
    <p:sldId id="267" r:id="rId5"/>
    <p:sldId id="266" r:id="rId6"/>
    <p:sldId id="263" r:id="rId7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관추천 공문(공통)" id="{89392C0E-A073-4095-B320-B1944A30622F}">
          <p14:sldIdLst/>
        </p14:section>
        <p14:section name="첨부_기관추천 특별공급안내문" id="{A77D4EEF-5897-4358-A53E-F34DFE08BC02}">
          <p14:sldIdLst>
            <p14:sldId id="261"/>
            <p14:sldId id="262"/>
            <p14:sldId id="265"/>
            <p14:sldId id="267"/>
            <p14:sldId id="266"/>
            <p14:sldId id="26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052" userDrawn="1">
          <p15:clr>
            <a:srgbClr val="A4A3A4"/>
          </p15:clr>
        </p15:guide>
        <p15:guide id="2" pos="2160" userDrawn="1">
          <p15:clr>
            <a:srgbClr val="A4A3A4"/>
          </p15:clr>
        </p15:guide>
        <p15:guide id="3" pos="232" userDrawn="1">
          <p15:clr>
            <a:srgbClr val="A4A3A4"/>
          </p15:clr>
        </p15:guide>
        <p15:guide id="4" pos="4088" userDrawn="1">
          <p15:clr>
            <a:srgbClr val="A4A3A4"/>
          </p15:clr>
        </p15:guide>
        <p15:guide id="5" orient="horz" pos="240" userDrawn="1">
          <p15:clr>
            <a:srgbClr val="A4A3A4"/>
          </p15:clr>
        </p15:guide>
        <p15:guide id="6" orient="horz" pos="5978" userDrawn="1">
          <p15:clr>
            <a:srgbClr val="A4A3A4"/>
          </p15:clr>
        </p15:guide>
        <p15:guide id="7" pos="7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449" autoAdjust="0"/>
    <p:restoredTop sz="94660"/>
  </p:normalViewPr>
  <p:slideViewPr>
    <p:cSldViewPr snapToGrid="0" showGuides="1">
      <p:cViewPr varScale="1">
        <p:scale>
          <a:sx n="51" d="100"/>
          <a:sy n="51" d="100"/>
        </p:scale>
        <p:origin x="1608" y="96"/>
      </p:cViewPr>
      <p:guideLst>
        <p:guide orient="horz" pos="3052"/>
        <p:guide pos="2160"/>
        <p:guide pos="232"/>
        <p:guide pos="4088"/>
        <p:guide orient="horz" pos="240"/>
        <p:guide orient="horz" pos="5978"/>
        <p:guide pos="7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C8AC9AFC-728B-4D13-88D0-4CE23D5F7D69}" type="datetimeFigureOut">
              <a:rPr lang="ko-KR" altLang="en-US" smtClean="0"/>
              <a:t>2019-06-20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657475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DA61A240-1D5A-4A46-94F1-75127CE59F3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xmlns="" id="{538EE336-9A43-420E-B003-93DE72FFBE8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563" y="272440"/>
            <a:ext cx="1550887" cy="40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3676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C8AC9AFC-728B-4D13-88D0-4CE23D5F7D69}" type="datetimeFigureOut">
              <a:rPr lang="ko-KR" altLang="en-US" smtClean="0"/>
              <a:t>2019-06-20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657475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DA61A240-1D5A-4A46-94F1-75127CE59F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583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C8AC9AFC-728B-4D13-88D0-4CE23D5F7D69}" type="datetimeFigureOut">
              <a:rPr lang="ko-KR" altLang="en-US" smtClean="0"/>
              <a:t>2019-06-20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657475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DA61A240-1D5A-4A46-94F1-75127CE59F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6180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C8AC9AFC-728B-4D13-88D0-4CE23D5F7D69}" type="datetimeFigureOut">
              <a:rPr lang="ko-KR" altLang="en-US" smtClean="0"/>
              <a:t>2019-06-20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657475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DA61A240-1D5A-4A46-94F1-75127CE59F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9958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C8AC9AFC-728B-4D13-88D0-4CE23D5F7D69}" type="datetimeFigureOut">
              <a:rPr lang="ko-KR" altLang="en-US" smtClean="0"/>
              <a:t>2019-06-20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2657475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DA61A240-1D5A-4A46-94F1-75127CE59F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3882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C8AC9AFC-728B-4D13-88D0-4CE23D5F7D69}" type="datetimeFigureOut">
              <a:rPr lang="ko-KR" altLang="en-US" smtClean="0"/>
              <a:t>2019-06-20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2657475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DA61A240-1D5A-4A46-94F1-75127CE59F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4401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C8AC9AFC-728B-4D13-88D0-4CE23D5F7D69}" type="datetimeFigureOut">
              <a:rPr lang="ko-KR" altLang="en-US" smtClean="0"/>
              <a:t>2019-06-20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2657475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DA61A240-1D5A-4A46-94F1-75127CE59F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3562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C8AC9AFC-728B-4D13-88D0-4CE23D5F7D69}" type="datetimeFigureOut">
              <a:rPr lang="ko-KR" altLang="en-US" smtClean="0"/>
              <a:t>2019-06-20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657475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DA61A240-1D5A-4A46-94F1-75127CE59F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2063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C8AC9AFC-728B-4D13-88D0-4CE23D5F7D69}" type="datetimeFigureOut">
              <a:rPr lang="ko-KR" altLang="en-US" smtClean="0"/>
              <a:t>2019-06-20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657475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DA61A240-1D5A-4A46-94F1-75127CE59F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871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C8AC9AFC-728B-4D13-88D0-4CE23D5F7D69}" type="datetimeFigureOut">
              <a:rPr lang="ko-KR" altLang="en-US" smtClean="0"/>
              <a:t>2019-06-20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657475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DA61A240-1D5A-4A46-94F1-75127CE59F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3788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C8AC9AFC-728B-4D13-88D0-4CE23D5F7D69}" type="datetimeFigureOut">
              <a:rPr lang="ko-KR" altLang="en-US" smtClean="0"/>
              <a:t>2019-06-20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657475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DA61A240-1D5A-4A46-94F1-75127CE59F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57398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57475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ko-KR" dirty="0"/>
              <a:t>-</a:t>
            </a:r>
            <a:fld id="{22314D93-EDBB-4CCC-BDD0-AEA41C0A4661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77797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7515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mc-sk.co.kr/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2604614"/>
              </p:ext>
            </p:extLst>
          </p:nvPr>
        </p:nvGraphicFramePr>
        <p:xfrm>
          <a:off x="369000" y="370112"/>
          <a:ext cx="6120000" cy="48267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000">
                  <a:extLst>
                    <a:ext uri="{9D8B030D-6E8A-4147-A177-3AD203B41FA5}">
                      <a16:colId xmlns:a16="http://schemas.microsoft.com/office/drawing/2014/main" xmlns="" val="3950320327"/>
                    </a:ext>
                  </a:extLst>
                </a:gridCol>
              </a:tblGrid>
              <a:tr h="233141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별첨</a:t>
                      </a:r>
                      <a:r>
                        <a:rPr lang="en-US" altLang="ko-KR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]</a:t>
                      </a:r>
                      <a:endParaRPr lang="ko-KR" altLang="en-US" sz="1000" b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7809311"/>
                  </a:ext>
                </a:extLst>
              </a:tr>
              <a:tr h="513404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이천 롯데캐슬 </a:t>
                      </a:r>
                      <a:r>
                        <a:rPr lang="ko-KR" altLang="en-US" sz="1600" b="1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페라즈</a:t>
                      </a:r>
                      <a:r>
                        <a:rPr lang="ko-KR" altLang="en-US" sz="1600" b="1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스카이 기관추천</a:t>
                      </a:r>
                      <a:r>
                        <a:rPr lang="en-US" altLang="ko-KR" sz="1600" b="1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특별공급 안내문</a:t>
                      </a:r>
                      <a:endParaRPr lang="en-US" altLang="ko-KR" sz="1600" b="1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52265362"/>
                  </a:ext>
                </a:extLst>
              </a:tr>
              <a:tr h="4080182">
                <a:tc>
                  <a:txBody>
                    <a:bodyPr/>
                    <a:lstStyle/>
                    <a:p>
                      <a:pPr marL="144000" marR="0" indent="-14400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나눔고딕" panose="020D0604000000000000" pitchFamily="50" charset="-127"/>
                        <a:buChar char="ᆼ"/>
                        <a:tabLst/>
                        <a:defRPr/>
                      </a:pP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특별공급 추천기관에서 특별공급 대상자로 선정되었다 하더라도 반드시 특별공급 </a:t>
                      </a:r>
                      <a:r>
                        <a:rPr lang="ko-KR" altLang="en-US" sz="10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신청일에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대상자 본인이 직접 </a:t>
                      </a:r>
                      <a:r>
                        <a:rPr lang="ko-KR" altLang="en-US" sz="10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아파트투유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(www.apt2you.com)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에서 인터넷 청약 접수를 하여야 하며 미 </a:t>
                      </a:r>
                      <a:r>
                        <a:rPr lang="ko-KR" altLang="en-US" sz="10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접수시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당첨자 선정 및 계약이 불가합니다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44000" marR="0" indent="-14400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나눔고딕" panose="020D0604000000000000" pitchFamily="50" charset="-127"/>
                        <a:buChar char="ᆼ"/>
                        <a:tabLst/>
                        <a:defRPr/>
                      </a:pP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특별공급의 경우 인터넷 청약이 원칙이며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장애인등록증 소지자 및 만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65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세 이상 인터넷 </a:t>
                      </a:r>
                      <a:r>
                        <a:rPr lang="ko-KR" altLang="en-US" sz="10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취약자에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한하여 견본주택 방문접수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(10:00~14:00)(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은행창구 접수 불가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가 허용됩니다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.(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신청구비서류 지참 시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000" b="0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44000" marR="0" indent="-14400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나눔고딕" panose="020D0604000000000000" pitchFamily="50" charset="-127"/>
                        <a:buChar char="ᆼ"/>
                        <a:tabLst/>
                        <a:defRPr/>
                      </a:pPr>
                      <a:r>
                        <a:rPr lang="ko-KR" altLang="en-US" sz="10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특별공급 인터넷 청약은  청약자의 자격을 확인</a:t>
                      </a:r>
                      <a:r>
                        <a:rPr lang="en-US" altLang="ko-KR" sz="10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0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검증</a:t>
                      </a:r>
                      <a:r>
                        <a:rPr lang="en-US" altLang="ko-KR" sz="10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0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하지 않고 청약자 본인이  </a:t>
                      </a:r>
                      <a:r>
                        <a:rPr lang="ko-KR" altLang="en-US" sz="10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청약신청</a:t>
                      </a:r>
                      <a:r>
                        <a:rPr lang="ko-KR" altLang="en-US" sz="10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 접수하며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당첨자에 한하여 계약체결 시 관련서류를 </a:t>
                      </a:r>
                      <a:r>
                        <a:rPr lang="ko-KR" altLang="en-US" sz="10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제출받아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주택공급 </a:t>
                      </a:r>
                      <a:r>
                        <a:rPr lang="ko-KR" altLang="en-US" sz="10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신청내용과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청약자격을 대조한 후  </a:t>
                      </a:r>
                      <a:r>
                        <a:rPr lang="ko-KR" altLang="en-US" sz="10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청약신청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내용과 청약자격이 일치할 경우에 계약체결이 가능하므로 </a:t>
                      </a:r>
                      <a:r>
                        <a:rPr lang="ko-KR" altLang="en-US" sz="10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청약신청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시 유의하시기 바랍니다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44000" marR="0" indent="-14400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나눔고딕" panose="020D0604000000000000" pitchFamily="50" charset="-127"/>
                        <a:buChar char="ᆼ"/>
                        <a:tabLst/>
                        <a:defRPr/>
                      </a:pPr>
                      <a:r>
                        <a:rPr lang="ko-KR" altLang="en-US" sz="10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부적격자는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해당기관의 </a:t>
                      </a:r>
                      <a:r>
                        <a:rPr lang="ko-KR" altLang="en-US" sz="10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추천여부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청약신청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및 당첨 여부와 무관하게 계약체결이 불가하며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당첨일로부터 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12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개월간 다른 분양주택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일정기간이 지난 후 분양전환공공임대주택 포함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의 입주자로 선정 불가합니다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44000" marR="0" indent="-14400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나눔고딕" panose="020D0604000000000000" pitchFamily="50" charset="-127"/>
                        <a:buChar char="ᆼ"/>
                        <a:tabLst/>
                        <a:defRPr/>
                      </a:pP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신청자가 동 안내문의 내용을 미 숙지하고 신청하여 받는 불이익에 대해 사업주체 및 </a:t>
                      </a:r>
                      <a:r>
                        <a:rPr lang="ko-KR" altLang="en-US" sz="10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시공자는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책임지지 않으며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해당 기관에서는 특히 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'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신청자격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' 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및 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'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공급대상에서 제외되는 자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'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를 충분히 안내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0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재 검증하여 추천하여 주시기 바랍니다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44000" marR="0" indent="-14400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나눔고딕" panose="020D0604000000000000" pitchFamily="50" charset="-127"/>
                        <a:buChar char="ᆼ"/>
                        <a:tabLst/>
                        <a:defRPr/>
                      </a:pP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자세한 사항은 입주자모집공고일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[2019.06.27.(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예정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)]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이천 롯데캐슬 </a:t>
                      </a:r>
                      <a:r>
                        <a:rPr lang="ko-KR" altLang="en-US" sz="10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페라즈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스카이</a:t>
                      </a:r>
                      <a:endParaRPr lang="en-US" altLang="ko-KR" sz="1000" b="0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나눔고딕" panose="020D0604000000000000" pitchFamily="50" charset="-127"/>
                        <a:buNone/>
                        <a:tabLst/>
                        <a:defRPr/>
                      </a:pP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(www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  <a:hlinkClick r:id="rId2"/>
                        </a:rPr>
                        <a:t>.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이천롯데캐슬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.com) 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홈페이지에서 확인하시기 바랍니다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ko-KR" sz="1000" b="0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1666426"/>
                  </a:ext>
                </a:extLst>
              </a:tr>
            </a:tbl>
          </a:graphicData>
        </a:graphic>
      </p:graphicFrame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4399536"/>
              </p:ext>
            </p:extLst>
          </p:nvPr>
        </p:nvGraphicFramePr>
        <p:xfrm>
          <a:off x="368300" y="5486127"/>
          <a:ext cx="6120700" cy="10900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700">
                  <a:extLst>
                    <a:ext uri="{9D8B030D-6E8A-4147-A177-3AD203B41FA5}">
                      <a16:colId xmlns:a16="http://schemas.microsoft.com/office/drawing/2014/main" xmlns="" val="4145223037"/>
                    </a:ext>
                  </a:extLst>
                </a:gridCol>
              </a:tblGrid>
              <a:tr h="412845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공급개요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및 일정</a:t>
                      </a:r>
                    </a:p>
                  </a:txBody>
                  <a:tcPr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38985864"/>
                  </a:ext>
                </a:extLst>
              </a:tr>
              <a:tr h="677213"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50000"/>
                        </a:lnSpc>
                        <a:buFont typeface="맑은 고딕" panose="020B0503020000020004" pitchFamily="50" charset="-127"/>
                        <a:buChar char="□"/>
                      </a:pP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공급위치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경기도 이천시 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안흥동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266-2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번지 일원</a:t>
                      </a:r>
                      <a:endParaRPr lang="en-US" altLang="ko-KR" sz="11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맑은 고딕" panose="020B0503020000020004" pitchFamily="50" charset="-127"/>
                        <a:buChar char="□"/>
                      </a:pP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공급규모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지하 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층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지상 최고 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45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층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2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개동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총 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299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세대 중 일반공급 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175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세대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95456309"/>
                  </a:ext>
                </a:extLst>
              </a:tr>
            </a:tbl>
          </a:graphicData>
        </a:graphic>
      </p:graphicFrame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7BBA4132-7A1C-4814-8847-BED24AABBBB7}"/>
              </a:ext>
            </a:extLst>
          </p:cNvPr>
          <p:cNvSpPr/>
          <p:nvPr/>
        </p:nvSpPr>
        <p:spPr>
          <a:xfrm>
            <a:off x="268225" y="8262197"/>
            <a:ext cx="642518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  <a:cs typeface="Times New Roman" panose="02020603050405020304" pitchFamily="18" charset="0"/>
              </a:rPr>
              <a:t>※ </a:t>
            </a:r>
            <a:r>
              <a:rPr lang="ko-KR" altLang="en-US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  <a:cs typeface="Times New Roman" panose="02020603050405020304" pitchFamily="18" charset="0"/>
              </a:rPr>
              <a:t>대상자 </a:t>
            </a:r>
            <a:r>
              <a:rPr lang="ko-KR" altLang="en-US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추천은 </a:t>
            </a:r>
            <a:r>
              <a:rPr lang="ko-KR" altLang="en-US" sz="1100" dirty="0" err="1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주택형별</a:t>
            </a:r>
            <a:r>
              <a:rPr lang="ko-KR" altLang="en-US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 배정된 </a:t>
            </a:r>
            <a:r>
              <a:rPr lang="ko-KR" altLang="en-US" sz="1100" dirty="0" err="1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세대수까지</a:t>
            </a:r>
            <a:r>
              <a:rPr lang="ko-KR" altLang="en-US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 가능하며</a:t>
            </a:r>
            <a:r>
              <a:rPr lang="en-US" altLang="ko-KR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,</a:t>
            </a:r>
            <a:r>
              <a:rPr lang="ko-KR" altLang="en-US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 상기 </a:t>
            </a:r>
            <a:r>
              <a:rPr lang="ko-KR" altLang="en-US" sz="1100" dirty="0" err="1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배정세대의</a:t>
            </a:r>
            <a:r>
              <a:rPr lang="ko-KR" altLang="en-US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 “</a:t>
            </a:r>
            <a:r>
              <a:rPr lang="en-US" altLang="ko-KR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( )”</a:t>
            </a:r>
            <a:r>
              <a:rPr lang="ko-KR" altLang="en-US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는 예비 </a:t>
            </a:r>
            <a:r>
              <a:rPr lang="ko-KR" altLang="en-US" sz="1100" dirty="0" err="1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추천자</a:t>
            </a:r>
            <a:r>
              <a:rPr lang="ko-KR" altLang="en-US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 수임</a:t>
            </a:r>
            <a:r>
              <a:rPr lang="en-US" altLang="ko-KR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.</a:t>
            </a:r>
            <a:r>
              <a:rPr lang="ko-KR" altLang="en-US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 </a:t>
            </a:r>
            <a:endParaRPr lang="en-US" altLang="ko-KR" sz="1100" dirty="0">
              <a:ln w="0">
                <a:solidFill>
                  <a:schemeClr val="tx1">
                    <a:alpha val="20000"/>
                  </a:schemeClr>
                </a:solidFill>
              </a:ln>
              <a:latin typeface="+mn-ea"/>
            </a:endParaRPr>
          </a:p>
          <a:p>
            <a:r>
              <a:rPr lang="en-US" altLang="ko-KR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   </a:t>
            </a:r>
            <a:r>
              <a:rPr lang="ko-KR" altLang="en-US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당첨자 선정 방법은 해당기관의 </a:t>
            </a:r>
            <a:r>
              <a:rPr lang="ko-KR" altLang="en-US" sz="1100" dirty="0" err="1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추천순위에</a:t>
            </a:r>
            <a:r>
              <a:rPr lang="ko-KR" altLang="en-US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</a:rPr>
              <a:t> 의함</a:t>
            </a:r>
            <a:r>
              <a:rPr lang="en-US" altLang="ko-KR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  <a:cs typeface="Times New Roman" panose="02020603050405020304" pitchFamily="18" charset="0"/>
              </a:rPr>
              <a:t>.</a:t>
            </a:r>
            <a:endParaRPr lang="ko-KR" altLang="en-US" sz="1100" dirty="0">
              <a:ln w="0">
                <a:solidFill>
                  <a:schemeClr val="tx1">
                    <a:alpha val="20000"/>
                  </a:schemeClr>
                </a:solidFill>
              </a:ln>
              <a:latin typeface="+mn-ea"/>
              <a:cs typeface="Times New Roman" panose="02020603050405020304" pitchFamily="18" charset="0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792502"/>
              </p:ext>
            </p:extLst>
          </p:nvPr>
        </p:nvGraphicFramePr>
        <p:xfrm>
          <a:off x="369002" y="6676670"/>
          <a:ext cx="6084185" cy="1568595"/>
        </p:xfrm>
        <a:graphic>
          <a:graphicData uri="http://schemas.openxmlformats.org/drawingml/2006/table">
            <a:tbl>
              <a:tblPr/>
              <a:tblGrid>
                <a:gridCol w="1187759">
                  <a:extLst>
                    <a:ext uri="{9D8B030D-6E8A-4147-A177-3AD203B41FA5}">
                      <a16:colId xmlns:a16="http://schemas.microsoft.com/office/drawing/2014/main" xmlns="" val="4255827019"/>
                    </a:ext>
                  </a:extLst>
                </a:gridCol>
                <a:gridCol w="1662939">
                  <a:extLst>
                    <a:ext uri="{9D8B030D-6E8A-4147-A177-3AD203B41FA5}">
                      <a16:colId xmlns:a16="http://schemas.microsoft.com/office/drawing/2014/main" xmlns="" val="385575357"/>
                    </a:ext>
                  </a:extLst>
                </a:gridCol>
                <a:gridCol w="1077885">
                  <a:extLst>
                    <a:ext uri="{9D8B030D-6E8A-4147-A177-3AD203B41FA5}">
                      <a16:colId xmlns:a16="http://schemas.microsoft.com/office/drawing/2014/main" xmlns="" val="2576295176"/>
                    </a:ext>
                  </a:extLst>
                </a:gridCol>
                <a:gridCol w="1077885">
                  <a:extLst>
                    <a:ext uri="{9D8B030D-6E8A-4147-A177-3AD203B41FA5}">
                      <a16:colId xmlns:a16="http://schemas.microsoft.com/office/drawing/2014/main" xmlns="" val="546073290"/>
                    </a:ext>
                  </a:extLst>
                </a:gridCol>
                <a:gridCol w="1077717">
                  <a:extLst>
                    <a:ext uri="{9D8B030D-6E8A-4147-A177-3AD203B41FA5}">
                      <a16:colId xmlns:a16="http://schemas.microsoft.com/office/drawing/2014/main" xmlns="" val="3845387354"/>
                    </a:ext>
                  </a:extLst>
                </a:gridCol>
              </a:tblGrid>
              <a:tr h="231211">
                <a:tc gridSpan="2">
                  <a:txBody>
                    <a:bodyPr/>
                    <a:lstStyle/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구분</a:t>
                      </a:r>
                    </a:p>
                  </a:txBody>
                  <a:tcPr marL="25779" marR="25779" marT="7127" marB="712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84.9300A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84.9800B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합계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75621100"/>
                  </a:ext>
                </a:extLst>
              </a:tr>
              <a:tr h="231211">
                <a:tc gridSpan="2">
                  <a:txBody>
                    <a:bodyPr/>
                    <a:lstStyle/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장애인</a:t>
                      </a:r>
                    </a:p>
                  </a:txBody>
                  <a:tcPr marL="25779" marR="25779" marT="7127" marB="712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3(1)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3(1)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6(2)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68510723"/>
                  </a:ext>
                </a:extLst>
              </a:tr>
              <a:tr h="412540">
                <a:tc rowSpan="2">
                  <a:txBody>
                    <a:bodyPr/>
                    <a:lstStyle/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국가보훈처</a:t>
                      </a:r>
                    </a:p>
                  </a:txBody>
                  <a:tcPr marL="25779" marR="25779" marT="7127" marB="712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국가유공자 등</a:t>
                      </a:r>
                      <a:endParaRPr lang="en-US" altLang="ko-KR" sz="1000" b="0" kern="1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ysClr val="windowText" lastClr="FFFFFF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국가보훈대상자</a:t>
                      </a:r>
                    </a:p>
                  </a:txBody>
                  <a:tcPr marL="25779" marR="25779" marT="7127" marB="712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3(1)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3(1)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6(2)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6100354"/>
                  </a:ext>
                </a:extLst>
              </a:tr>
              <a:tr h="2312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장기복무 제대군인</a:t>
                      </a:r>
                    </a:p>
                  </a:txBody>
                  <a:tcPr marL="25779" marR="25779" marT="7127" marB="712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3(1)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3(1)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6(2)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99068885"/>
                  </a:ext>
                </a:extLst>
              </a:tr>
              <a:tr h="231211">
                <a:tc gridSpan="2">
                  <a:txBody>
                    <a:bodyPr/>
                    <a:lstStyle/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ko-KR" altLang="en-US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년 이상 장기복무군인</a:t>
                      </a:r>
                    </a:p>
                  </a:txBody>
                  <a:tcPr marL="25779" marR="25779" marT="7127" marB="712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3(1)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3(1)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6(2)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34979128"/>
                  </a:ext>
                </a:extLst>
              </a:tr>
              <a:tr h="231211">
                <a:tc gridSpan="2">
                  <a:txBody>
                    <a:bodyPr/>
                    <a:lstStyle/>
                    <a:p>
                      <a:pPr marL="0" marR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중소기업 </a:t>
                      </a:r>
                      <a:r>
                        <a:rPr lang="ko-KR" altLang="en-US" sz="1000" b="0" kern="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장기근로자</a:t>
                      </a:r>
                      <a:endParaRPr lang="ko-KR" altLang="en-US" sz="1000" b="0" kern="1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ysClr val="windowText" lastClr="FFFFFF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25779" marR="25779" marT="7127" marB="712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2(1)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2(1)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ysClr val="windowText" lastClr="FFFFFF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4(2)</a:t>
                      </a:r>
                    </a:p>
                  </a:txBody>
                  <a:tcPr marL="36393" marR="36393" marT="18197" marB="1819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8522798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672664" y="6425873"/>
            <a:ext cx="8659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ko-KR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  <a:cs typeface="Times New Roman" panose="02020603050405020304" pitchFamily="18" charset="0"/>
              </a:rPr>
              <a:t>(</a:t>
            </a:r>
            <a:r>
              <a:rPr lang="ko-KR" altLang="en-US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  <a:cs typeface="Times New Roman" panose="02020603050405020304" pitchFamily="18" charset="0"/>
              </a:rPr>
              <a:t>단위</a:t>
            </a:r>
            <a:r>
              <a:rPr lang="en-US" altLang="ko-KR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  <a:cs typeface="Times New Roman" panose="02020603050405020304" pitchFamily="18" charset="0"/>
              </a:rPr>
              <a:t>:</a:t>
            </a:r>
            <a:r>
              <a:rPr lang="ko-KR" altLang="en-US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  <a:cs typeface="Times New Roman" panose="02020603050405020304" pitchFamily="18" charset="0"/>
              </a:rPr>
              <a:t>세대</a:t>
            </a:r>
            <a:r>
              <a:rPr lang="en-US" altLang="ko-KR" sz="1100" dirty="0">
                <a:ln w="0">
                  <a:solidFill>
                    <a:schemeClr val="tx1">
                      <a:alpha val="20000"/>
                    </a:schemeClr>
                  </a:solidFill>
                </a:ln>
                <a:latin typeface="+mn-ea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96060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794686"/>
              </p:ext>
            </p:extLst>
          </p:nvPr>
        </p:nvGraphicFramePr>
        <p:xfrm>
          <a:off x="368300" y="4535373"/>
          <a:ext cx="6120700" cy="702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700">
                  <a:extLst>
                    <a:ext uri="{9D8B030D-6E8A-4147-A177-3AD203B41FA5}">
                      <a16:colId xmlns:a16="http://schemas.microsoft.com/office/drawing/2014/main" xmlns="" val="404069329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marL="0" indent="0" algn="l" defTabSz="685800" rtl="0" eaLnBrk="1" latinLnBrk="1" hangingPunct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100" b="1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en-US" sz="1100" b="1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신청자격 및 당첨자 선정방법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4262475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맑은 고딕" panose="020B0503020000020004" pitchFamily="50" charset="-127"/>
                        <a:buNone/>
                        <a:tabLst/>
                        <a:defRPr/>
                      </a:pPr>
                      <a:endParaRPr lang="en-US" altLang="ko-KR" sz="1100" kern="120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80079469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4485993"/>
              </p:ext>
            </p:extLst>
          </p:nvPr>
        </p:nvGraphicFramePr>
        <p:xfrm>
          <a:off x="369000" y="380992"/>
          <a:ext cx="6120700" cy="38861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2808">
                  <a:extLst>
                    <a:ext uri="{9D8B030D-6E8A-4147-A177-3AD203B41FA5}">
                      <a16:colId xmlns:a16="http://schemas.microsoft.com/office/drawing/2014/main" xmlns="" val="414522303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xmlns="" val="407119135"/>
                    </a:ext>
                  </a:extLst>
                </a:gridCol>
                <a:gridCol w="3453892">
                  <a:extLst>
                    <a:ext uri="{9D8B030D-6E8A-4147-A177-3AD203B41FA5}">
                      <a16:colId xmlns:a16="http://schemas.microsoft.com/office/drawing/2014/main" xmlns="" val="977996942"/>
                    </a:ext>
                  </a:extLst>
                </a:gridCol>
              </a:tblGrid>
              <a:tr h="514888">
                <a:tc gridSpan="3">
                  <a:txBody>
                    <a:bodyPr/>
                    <a:lstStyle/>
                    <a:p>
                      <a:pPr marL="171450" indent="-171450" algn="l" latinLnBrk="1">
                        <a:buFont typeface="맑은 고딕" panose="020B0503020000020004" pitchFamily="50" charset="-127"/>
                        <a:buChar char="□"/>
                      </a:pPr>
                      <a:r>
                        <a:rPr lang="ko-KR" altLang="en-US" sz="11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일정</a:t>
                      </a:r>
                      <a:endParaRPr lang="en-US" altLang="ko-KR" sz="1100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01118433"/>
                  </a:ext>
                </a:extLst>
              </a:tr>
              <a:tr h="407067"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비고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01182267"/>
                  </a:ext>
                </a:extLst>
              </a:tr>
              <a:tr h="407067"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입주자모집공고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2019.06.27(</a:t>
                      </a: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목</a:t>
                      </a: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)(</a:t>
                      </a: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예정</a:t>
                      </a: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이천 롯데캐슬</a:t>
                      </a: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홈페이지</a:t>
                      </a: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(www.</a:t>
                      </a: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이천롯데캐슬</a:t>
                      </a: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.com)</a:t>
                      </a:r>
                      <a:endParaRPr lang="ko-KR" altLang="en-US" sz="1000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1260891"/>
                  </a:ext>
                </a:extLst>
              </a:tr>
              <a:tr h="407067"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견본주택 오픈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2019.06.28(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금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)(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예정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kumimoji="0" lang="ko-KR" altLang="en-US" sz="1000" b="0" i="0" u="none" strike="noStrike" kern="1200" cap="none" spc="0" normalizeH="0" baseline="0" noProof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경기도 이천시 </a:t>
                      </a: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266-2</a:t>
                      </a:r>
                      <a:r>
                        <a:rPr lang="en-US" altLang="ko-KR" sz="100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이천롯데캐슬페라즈스카이</a:t>
                      </a:r>
                      <a:r>
                        <a:rPr lang="ko-KR" altLang="en-US" sz="100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견본주택</a:t>
                      </a:r>
                      <a:endParaRPr lang="ko-KR" altLang="en-US" sz="1000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65653976"/>
                  </a:ext>
                </a:extLst>
              </a:tr>
              <a:tr h="407067"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특별공급 접수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2019.07.02(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)(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예정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kumimoji="0" lang="ko-KR" altLang="en-US" sz="1000" b="0" i="0" u="none" strike="noStrike" kern="1200" cap="none" spc="0" normalizeH="0" baseline="0" noProof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0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아파트투유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(www.apt2you.com)</a:t>
                      </a: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접수 </a:t>
                      </a: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(08:00 ~ 17:30)</a:t>
                      </a:r>
                      <a:endParaRPr lang="ko-KR" altLang="en-US" sz="1000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43629095"/>
                  </a:ext>
                </a:extLst>
              </a:tr>
              <a:tr h="407067"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당첨자 발표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2019.07.10(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수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)(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예정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kumimoji="0" lang="ko-KR" altLang="en-US" sz="1000" b="0" i="0" u="none" strike="noStrike" kern="1200" cap="none" spc="0" normalizeH="0" baseline="0" noProof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00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아파트투유</a:t>
                      </a: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홈페이지</a:t>
                      </a: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(www.apt2you.com) </a:t>
                      </a: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또는 스마트폰 </a:t>
                      </a: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APT2you </a:t>
                      </a: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앱에서 </a:t>
                      </a:r>
                      <a:r>
                        <a:rPr lang="ko-KR" altLang="en-US" sz="100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개별조회</a:t>
                      </a: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공인인증서 로그인 후 조회</a:t>
                      </a: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40830734"/>
                  </a:ext>
                </a:extLst>
              </a:tr>
              <a:tr h="407067"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계약기간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2019.07.22(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월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)~24(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수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/3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일간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당사 견본주택</a:t>
                      </a:r>
                    </a:p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경기도 이천시</a:t>
                      </a:r>
                      <a:r>
                        <a:rPr lang="ko-KR" altLang="en-US" sz="1000" b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진리동</a:t>
                      </a:r>
                      <a:r>
                        <a:rPr lang="ko-KR" altLang="en-US" sz="1000" b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58-6</a:t>
                      </a: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12174356"/>
                  </a:ext>
                </a:extLst>
              </a:tr>
              <a:tr h="928866">
                <a:tc gridSpan="3">
                  <a:txBody>
                    <a:bodyPr/>
                    <a:lstStyle/>
                    <a:p>
                      <a:pPr marL="0" indent="0" algn="l" latinLnBrk="1">
                        <a:lnSpc>
                          <a:spcPct val="100000"/>
                        </a:lnSpc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9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9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일정은 분양승인 과정에서 변경될 수 </a:t>
                      </a:r>
                      <a:r>
                        <a:rPr lang="ko-KR" altLang="en-US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있으니</a:t>
                      </a:r>
                      <a:r>
                        <a:rPr lang="en-US" altLang="ko-KR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반드시 입주자 </a:t>
                      </a:r>
                      <a:r>
                        <a:rPr lang="ko-KR" altLang="en-US" sz="900" b="0" i="0" u="none" strike="noStrike" kern="1200" spc="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모집공고문</a:t>
                      </a:r>
                      <a:r>
                        <a:rPr lang="ko-KR" altLang="en-US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및 견본주택에서 확인하시기 바랍니다</a:t>
                      </a:r>
                      <a:r>
                        <a:rPr lang="en-US" altLang="ko-KR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indent="0" algn="l" latinLnBrk="1">
                        <a:lnSpc>
                          <a:spcPct val="100000"/>
                        </a:lnSpc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접수마감시간 이후에는 추가로 접수하지 않으니 유의하시기 바랍니다</a:t>
                      </a:r>
                      <a:r>
                        <a:rPr lang="en-US" altLang="ko-KR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indent="0" algn="l" latinLnBrk="1">
                        <a:lnSpc>
                          <a:spcPct val="100000"/>
                        </a:lnSpc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특별공급 청약 접수는 관련법 개정으로 인터넷 청약 접수가 원칙이나  장애인등록증  소지자  및  만</a:t>
                      </a:r>
                      <a:r>
                        <a:rPr lang="en-US" altLang="ko-KR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65</a:t>
                      </a:r>
                      <a:r>
                        <a:rPr lang="ko-KR" altLang="en-US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세  이상 </a:t>
                      </a:r>
                      <a:endParaRPr lang="en-US" altLang="ko-KR" sz="900" b="0" i="0" u="none" strike="noStrike" kern="1200" spc="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인터넷  취약계층에  한해  견본주택 방문접수</a:t>
                      </a:r>
                      <a:r>
                        <a:rPr lang="en-US" altLang="ko-KR" sz="9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(10:00~14:00)</a:t>
                      </a:r>
                      <a:r>
                        <a:rPr lang="ko-KR" altLang="en-US" sz="9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가능하며</a:t>
                      </a:r>
                      <a:r>
                        <a:rPr lang="en-US" altLang="ko-KR" sz="9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서류 미비 시 방문 접수 받지 않음</a:t>
                      </a:r>
                      <a:r>
                        <a:rPr lang="en-US" altLang="ko-KR" sz="9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indent="0" algn="l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9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99425982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474597"/>
              </p:ext>
            </p:extLst>
          </p:nvPr>
        </p:nvGraphicFramePr>
        <p:xfrm>
          <a:off x="369000" y="4953000"/>
          <a:ext cx="6120700" cy="35318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700">
                  <a:extLst>
                    <a:ext uri="{9D8B030D-6E8A-4147-A177-3AD203B41FA5}">
                      <a16:colId xmlns:a16="http://schemas.microsoft.com/office/drawing/2014/main" xmlns="" val="1327648828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맑은 고딕" panose="020B0503020000020004" pitchFamily="50" charset="-127"/>
                        <a:buChar char="□"/>
                        <a:tabLst/>
                        <a:defRPr/>
                      </a:pP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신청자격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「주택공급에 관한 규칙」</a:t>
                      </a:r>
                      <a:r>
                        <a:rPr lang="en-US" altLang="ko-KR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36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 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국가유공자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 3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보훈보상대상자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 4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(5·18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민주유공자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특수임무유공자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 6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참전유공자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 8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35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 제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항 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장기복무 제대군인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 7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(10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 이상</a:t>
                      </a:r>
                      <a:r>
                        <a:rPr lang="en-US" altLang="ko-KR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복무한 군인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17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장애인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</a:t>
                      </a:r>
                      <a:r>
                        <a:rPr lang="en-US" altLang="ko-KR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23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중소기업근로자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)]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에 해당 하시는 분 중 최초 입주자모집공고일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[2019.06.27(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예정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)] 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현재 무주택세대구성원으로 해당기관의 추천을 받으신 분 중 아래 조건을 충족하여야 함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en-US" altLang="ko-KR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(</a:t>
                      </a:r>
                      <a:r>
                        <a:rPr lang="ko-KR" altLang="en-US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</a:t>
                      </a:r>
                      <a:r>
                        <a:rPr lang="en-US" altLang="ko-KR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과거 특별공급에 당첨된 사실이 있는 자는 제외함</a:t>
                      </a:r>
                      <a:r>
                        <a:rPr lang="en-US" altLang="ko-KR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171450" marR="0" indent="-17145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맑은 고딕" panose="020B0503020000020004" pitchFamily="50" charset="-127"/>
                        <a:buChar char="□"/>
                        <a:tabLst/>
                        <a:defRPr/>
                      </a:pPr>
                      <a:endParaRPr lang="en-US" altLang="ko-KR" sz="1050" b="0" kern="120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맑은 고딕" panose="020B0503020000020004" pitchFamily="50" charset="-127"/>
                        <a:buNone/>
                        <a:tabLst/>
                        <a:defRPr/>
                      </a:pP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50" b="0" kern="1200" spc="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ㅇ</a:t>
                      </a: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청약예금에 가입하여 </a:t>
                      </a: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개월이 경과되고 아래의 청약 예치기준금액에 상당하는 금액을 예치한 자</a:t>
                      </a: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50" b="0" kern="1200" spc="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ㅇ</a:t>
                      </a: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청약부금</a:t>
                      </a: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전용면적 </a:t>
                      </a: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85</a:t>
                      </a:r>
                      <a:r>
                        <a:rPr lang="ko-KR" altLang="en-US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㎡ 이하 </a:t>
                      </a:r>
                      <a:r>
                        <a:rPr lang="ko-KR" altLang="en-US" sz="1050" b="0" kern="1200" spc="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신청분에</a:t>
                      </a:r>
                      <a:r>
                        <a:rPr lang="ko-KR" altLang="en-US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한함</a:t>
                      </a: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에 가입하여 </a:t>
                      </a: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개월이 경과되고 매월 약정 </a:t>
                      </a:r>
                      <a:r>
                        <a:rPr lang="ko-KR" altLang="en-US" sz="1050" b="0" kern="1200" spc="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납입일에</a:t>
                      </a:r>
                      <a:endParaRPr lang="en-US" altLang="ko-KR" sz="1050" b="0" kern="1200" spc="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맑은 고딕" panose="020B0503020000020004" pitchFamily="50" charset="-127"/>
                        <a:buNone/>
                        <a:tabLst/>
                        <a:defRPr/>
                      </a:pP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</a:t>
                      </a:r>
                      <a:r>
                        <a:rPr lang="ko-KR" altLang="en-US" sz="1050" b="0" kern="1200" spc="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월납입금을</a:t>
                      </a:r>
                      <a:r>
                        <a:rPr lang="ko-KR" altLang="en-US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납입하여 지역별</a:t>
                      </a: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전용면적 </a:t>
                      </a: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85</a:t>
                      </a:r>
                      <a:r>
                        <a:rPr lang="ko-KR" altLang="en-US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㎡ 이하의 주택에 청약할 수 있는 청약 예치기준금액</a:t>
                      </a:r>
                      <a:endParaRPr lang="en-US" altLang="ko-KR" sz="1050" b="0" kern="1200" spc="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맑은 고딕" panose="020B0503020000020004" pitchFamily="50" charset="-127"/>
                        <a:buNone/>
                        <a:tabLst/>
                        <a:defRPr/>
                      </a:pP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이상인 자</a:t>
                      </a: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50" b="0" kern="1200" spc="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ㅇ</a:t>
                      </a: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주택청약종합저축에 가입하여 </a:t>
                      </a: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개월이 경과되고</a:t>
                      </a: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아래의 청약 예치기준금액에 상당하는 금액을</a:t>
                      </a:r>
                      <a:endParaRPr lang="en-US" altLang="ko-KR" sz="1050" b="0" kern="1200" spc="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맑은 고딕" panose="020B0503020000020004" pitchFamily="50" charset="-127"/>
                        <a:buNone/>
                        <a:tabLst/>
                        <a:defRPr/>
                      </a:pPr>
                      <a:r>
                        <a:rPr lang="en-US" altLang="ko-KR" sz="1050" b="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</a:t>
                      </a:r>
                      <a:r>
                        <a:rPr lang="ko-KR" altLang="en-US" sz="1050" b="0" kern="1200" spc="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납입한자</a:t>
                      </a:r>
                      <a:endParaRPr lang="en-US" altLang="ko-KR" sz="1050" b="0" kern="1200" spc="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맑은 고딕" panose="020B0503020000020004" pitchFamily="50" charset="-127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[</a:t>
                      </a:r>
                      <a:r>
                        <a:rPr lang="ko-KR" altLang="en-US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</a:t>
                      </a:r>
                      <a:r>
                        <a:rPr lang="en-US" altLang="ko-KR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국가유공자 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보훈보상대상자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5·18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민주유공자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특수임무유공자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참전유공자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장애인</a:t>
                      </a:r>
                      <a:r>
                        <a:rPr lang="en-US" altLang="ko-KR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제외</a:t>
                      </a:r>
                      <a:r>
                        <a:rPr lang="en-US" altLang="ko-KR" sz="11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marL="0" marR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472413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5807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xmlns="" id="{656B5F5C-09BD-46BC-B480-62693CDA2F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4671738"/>
              </p:ext>
            </p:extLst>
          </p:nvPr>
        </p:nvGraphicFramePr>
        <p:xfrm>
          <a:off x="368300" y="2546601"/>
          <a:ext cx="6120700" cy="45591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700">
                  <a:extLst>
                    <a:ext uri="{9D8B030D-6E8A-4147-A177-3AD203B41FA5}">
                      <a16:colId xmlns:a16="http://schemas.microsoft.com/office/drawing/2014/main" xmlns="" val="3731459656"/>
                    </a:ext>
                  </a:extLst>
                </a:gridCol>
              </a:tblGrid>
              <a:tr h="133045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맑은 고딕" panose="020B0503020000020004" pitchFamily="50" charset="-127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ko-KR" altLang="en-US" sz="1100" b="0" i="0" u="none" strike="noStrike" kern="1200" cap="none" spc="0" normalizeH="0" baseline="0" noProof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ㅇ</a:t>
                      </a: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세대구성원</a:t>
                      </a:r>
                      <a:r>
                        <a:rPr lang="en-US" altLang="ko-KR" sz="11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「주택공급에 관한 규칙」</a:t>
                      </a:r>
                      <a:r>
                        <a:rPr lang="ko-KR" altLang="en-US" sz="11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제</a:t>
                      </a:r>
                      <a:r>
                        <a:rPr lang="en-US" altLang="ko-KR" sz="11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1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 제</a:t>
                      </a:r>
                      <a:r>
                        <a:rPr lang="en-US" altLang="ko-KR" sz="11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1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호에 해당하는 자</a:t>
                      </a:r>
                      <a:r>
                        <a:rPr lang="en-US" altLang="ko-KR" sz="11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1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전원이 입주자모집공고일</a:t>
                      </a:r>
                      <a:endParaRPr lang="en-US" altLang="ko-KR" sz="1100" b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맑은 고딕" panose="020B0503020000020004" pitchFamily="50" charset="-127"/>
                        <a:buNone/>
                      </a:pP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noFill/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[2019.06.27(</a:t>
                      </a:r>
                      <a:r>
                        <a:rPr lang="ko-KR" altLang="en-US" sz="11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예정</a:t>
                      </a:r>
                      <a:r>
                        <a:rPr lang="en-US" altLang="ko-KR" sz="11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)] </a:t>
                      </a:r>
                      <a:r>
                        <a:rPr lang="ko-KR" altLang="en-US" sz="11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현재 무주택이어야 함 </a:t>
                      </a:r>
                      <a:endParaRPr lang="en-US" altLang="ko-KR" sz="1050" b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맑은 고딕" panose="020B0503020000020004" pitchFamily="50" charset="-127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※ 1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세대 내 무주택세대구성원 중 </a:t>
                      </a: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인만 신청가능 하며</a:t>
                      </a: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중복 청약하여 당첨될 경우에는 모두 </a:t>
                      </a:r>
                      <a:endParaRPr kumimoji="0" lang="en-US" altLang="ko-KR" sz="1100" b="0" i="0" u="none" strike="noStrike" kern="1200" cap="none" spc="0" normalizeH="0" baseline="0" noProof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맑은 고딕" panose="020B0503020000020004" pitchFamily="50" charset="-127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부적격 당첨으로 당첨이 취소됨</a:t>
                      </a: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. [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계약체결 불가</a:t>
                      </a: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부적격당첨자로 관리되며 </a:t>
                      </a:r>
                      <a:r>
                        <a:rPr kumimoji="0" lang="ko-KR" altLang="en-US" sz="1100" b="0" i="0" u="none" strike="noStrike" kern="1200" cap="none" spc="0" normalizeH="0" baseline="0" noProof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당첨일부터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년 </a:t>
                      </a:r>
                      <a:endParaRPr kumimoji="0" lang="en-US" altLang="ko-KR" sz="1100" b="0" i="0" u="none" strike="noStrike" kern="1200" cap="none" spc="0" normalizeH="0" baseline="0" noProof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맑은 고딕" panose="020B0503020000020004" pitchFamily="50" charset="-127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동안 다른 분양주택</a:t>
                      </a: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분양전환공공임대주택을 포함</a:t>
                      </a: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의 당첨 제한</a:t>
                      </a: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]</a:t>
                      </a:r>
                    </a:p>
                    <a:p>
                      <a:pPr marL="0" marR="0" lvl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맑은 고딕" panose="020B0503020000020004" pitchFamily="50" charset="-127"/>
                        <a:buNone/>
                        <a:tabLst/>
                        <a:defRPr/>
                      </a:pPr>
                      <a:endParaRPr kumimoji="0" lang="en-US" altLang="ko-KR" sz="1100" b="0" i="0" u="none" strike="noStrike" kern="1200" cap="none" spc="0" normalizeH="0" baseline="0" noProof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51238359"/>
                  </a:ext>
                </a:extLst>
              </a:tr>
              <a:tr h="3050407">
                <a:tc>
                  <a:txBody>
                    <a:bodyPr/>
                    <a:lstStyle/>
                    <a:p>
                      <a:pPr defTabSz="685800" latinLnBrk="1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100" b="1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</a:rPr>
                        <a:t>[</a:t>
                      </a:r>
                      <a:r>
                        <a:rPr lang="ko-KR" altLang="en-US" sz="1100" b="1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</a:rPr>
                        <a:t>주택공급에 관한 규칙 제</a:t>
                      </a:r>
                      <a:r>
                        <a:rPr lang="en-US" altLang="ko-KR" sz="1100" b="1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</a:rPr>
                        <a:t>2</a:t>
                      </a:r>
                      <a:r>
                        <a:rPr lang="ko-KR" altLang="en-US" sz="1100" b="1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</a:rPr>
                        <a:t>조 제</a:t>
                      </a:r>
                      <a:r>
                        <a:rPr lang="en-US" altLang="ko-KR" sz="1100" b="1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</a:rPr>
                        <a:t>4</a:t>
                      </a:r>
                      <a:r>
                        <a:rPr lang="ko-KR" altLang="en-US" sz="1100" b="1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</a:rPr>
                        <a:t>호</a:t>
                      </a:r>
                      <a:r>
                        <a:rPr lang="en-US" altLang="ko-KR" sz="1100" b="1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</a:rPr>
                        <a:t>]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</a:rPr>
                        <a:t>	</a:t>
                      </a:r>
                      <a:endParaRPr lang="en-US" altLang="ko-KR" sz="11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latin typeface="+mn-ea"/>
                      </a:endParaRPr>
                    </a:p>
                    <a:p>
                      <a:pPr defTabSz="685800" latinLnBrk="1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</a:rPr>
                        <a:t>「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무주택세대구성원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</a:rPr>
                        <a:t>」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이란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 세대주를 포함하여 배우자 또는 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세대원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(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다음 각 목의 사람 전원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)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이 주택을 소유하고 있지 아니한 세대의 세대주 및 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세대원을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 말한다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.</a:t>
                      </a:r>
                    </a:p>
                    <a:p>
                      <a:pPr defTabSz="685800" latinLnBrk="1">
                        <a:lnSpc>
                          <a:spcPct val="150000"/>
                        </a:lnSpc>
                        <a:defRPr/>
                      </a:pPr>
                      <a:endParaRPr lang="en-US" altLang="ko-KR" sz="11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latin typeface="+mn-ea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가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.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주택공급을 신청하려는 세대주 또는 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세대원의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 배우자로서 해당 세대주 또는 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세대원과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 동일</a:t>
                      </a:r>
                      <a:endParaRPr lang="en-US" altLang="ko-KR" sz="11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latin typeface="+mn-ea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    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한 세대별 주민등록표상에 등재되어 있지 아니한 사람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나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.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주택공급을 신청하려는 세대주 또는 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세대원의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 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직계존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·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비속으로서 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가목의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 배우자와 동일한</a:t>
                      </a:r>
                      <a:endParaRPr lang="en-US" altLang="ko-KR" sz="11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latin typeface="+mn-ea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   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 세대를 이루고 있는 사람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다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.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주택공급을 신청하려는 세대주의 직계비속인 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세대원의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 배우자로서 해당 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세대원과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 동일한 </a:t>
                      </a:r>
                      <a:endParaRPr lang="en-US" altLang="ko-KR" sz="11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latin typeface="+mn-ea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    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세대를 이루고 있는 사람</a:t>
                      </a:r>
                      <a:endParaRPr lang="en-US" altLang="ko-KR" sz="11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latin typeface="+mn-ea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라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.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주택공급을 신청하려는 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세대원의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 직계존속으로서 해당 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세대원과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 동일한 세대를 이루고 </a:t>
                      </a:r>
                      <a:endParaRPr lang="en-US" altLang="ko-KR" sz="11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latin typeface="+mn-ea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    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latin typeface="+mn-ea"/>
                        </a:rPr>
                        <a:t>있는 사람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13657532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513803"/>
              </p:ext>
            </p:extLst>
          </p:nvPr>
        </p:nvGraphicFramePr>
        <p:xfrm>
          <a:off x="369000" y="381000"/>
          <a:ext cx="6120700" cy="205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0175">
                  <a:extLst>
                    <a:ext uri="{9D8B030D-6E8A-4147-A177-3AD203B41FA5}">
                      <a16:colId xmlns:a16="http://schemas.microsoft.com/office/drawing/2014/main" xmlns="" val="1327648828"/>
                    </a:ext>
                  </a:extLst>
                </a:gridCol>
                <a:gridCol w="1530175">
                  <a:extLst>
                    <a:ext uri="{9D8B030D-6E8A-4147-A177-3AD203B41FA5}">
                      <a16:colId xmlns:a16="http://schemas.microsoft.com/office/drawing/2014/main" xmlns="" val="2891028611"/>
                    </a:ext>
                  </a:extLst>
                </a:gridCol>
                <a:gridCol w="1530175">
                  <a:extLst>
                    <a:ext uri="{9D8B030D-6E8A-4147-A177-3AD203B41FA5}">
                      <a16:colId xmlns:a16="http://schemas.microsoft.com/office/drawing/2014/main" xmlns="" val="142294506"/>
                    </a:ext>
                  </a:extLst>
                </a:gridCol>
                <a:gridCol w="1530175">
                  <a:extLst>
                    <a:ext uri="{9D8B030D-6E8A-4147-A177-3AD203B41FA5}">
                      <a16:colId xmlns:a16="http://schemas.microsoft.com/office/drawing/2014/main" xmlns="" val="3978614799"/>
                    </a:ext>
                  </a:extLst>
                </a:gridCol>
              </a:tblGrid>
              <a:tr h="288000">
                <a:tc gridSpan="4"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&lt;</a:t>
                      </a:r>
                      <a:r>
                        <a:rPr lang="ko-KR" altLang="en-US" sz="11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청약예치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기준금액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&gt;_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「주택공급에 관한 규칙」 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별표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2]</a:t>
                      </a:r>
                    </a:p>
                  </a:txBody>
                  <a:tcPr marL="0" marR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47241300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이천시 및 경기도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서울특별시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인천광역시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07666038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전용면적 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85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㎡ 이하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200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300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250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21171623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전용면적 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102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㎡ 이하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300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600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400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19951630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전용면적 </a:t>
                      </a: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135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㎡ 이하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400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1,000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700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7810512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모든 면적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500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1,500</a:t>
                      </a:r>
                      <a:r>
                        <a:rPr lang="ko-KR" altLang="en-US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0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1,000</a:t>
                      </a:r>
                      <a:r>
                        <a:rPr lang="ko-KR" altLang="en-US" sz="1000" b="0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  <a:endParaRPr lang="ko-KR" altLang="en-US" sz="1000" b="0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88868537"/>
                  </a:ext>
                </a:extLst>
              </a:tr>
              <a:tr h="180000">
                <a:tc gridSpan="4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「주택공급에 관한 규칙」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11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조의 규정에 따라 해당구간의 예치금액을 충족하는 경우 해당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noFill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noFill/>
                          <a:latin typeface="+mn-ea"/>
                          <a:ea typeface="+mn-ea"/>
                          <a:cs typeface="+mn-cs"/>
                        </a:rPr>
                        <a:t>     </a:t>
                      </a:r>
                      <a:r>
                        <a:rPr lang="ko-KR" altLang="en-US" sz="11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예치금액의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하위 면적 모두 청약 가능함 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endParaRPr lang="ko-KR" altLang="en-US" sz="9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endParaRPr lang="ko-KR" altLang="en-US" sz="9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indent="0" algn="ctr" latinLnBrk="1">
                        <a:buFont typeface="맑은 고딕" panose="020B0503020000020004" pitchFamily="50" charset="-127"/>
                        <a:buNone/>
                      </a:pPr>
                      <a:endParaRPr lang="ko-KR" altLang="en-US" sz="9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20733692"/>
                  </a:ext>
                </a:extLst>
              </a:tr>
            </a:tbl>
          </a:graphicData>
        </a:graphic>
      </p:graphicFrame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xmlns="" id="{656B5F5C-09BD-46BC-B480-62693CDA2F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9778154"/>
              </p:ext>
            </p:extLst>
          </p:nvPr>
        </p:nvGraphicFramePr>
        <p:xfrm>
          <a:off x="368300" y="7228199"/>
          <a:ext cx="6120700" cy="170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700">
                  <a:extLst>
                    <a:ext uri="{9D8B030D-6E8A-4147-A177-3AD203B41FA5}">
                      <a16:colId xmlns:a16="http://schemas.microsoft.com/office/drawing/2014/main" xmlns="" val="3731459656"/>
                    </a:ext>
                  </a:extLst>
                </a:gridCol>
              </a:tblGrid>
              <a:tr h="233382"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□"/>
                        <a:tabLst/>
                        <a:defRPr/>
                      </a:pPr>
                      <a:r>
                        <a:rPr lang="ko-KR" altLang="en-US" sz="1100" b="0" spc="0" dirty="0">
                          <a:ln w="0">
                            <a:solidFill>
                              <a:schemeClr val="tx1">
                                <a:alpha val="8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공급대상에서 제외되는 자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51238359"/>
                  </a:ext>
                </a:extLst>
              </a:tr>
              <a:tr h="1453820">
                <a:tc>
                  <a:txBody>
                    <a:bodyPr/>
                    <a:lstStyle/>
                    <a:p>
                      <a:pPr marL="171450" indent="-1714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입주자모집공고일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[2019.06.27(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예정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)] 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현재 신청자 및 그 세대에 속한 분이 주택을 소유한 경우</a:t>
                      </a:r>
                      <a:endParaRPr lang="en-US" altLang="ko-KR" sz="1100" kern="1200" spc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부적격 당첨으로 당첨자로 선정될 수 없는 기간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당첨일로부터 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12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개월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내에 있는 자</a:t>
                      </a:r>
                      <a:endParaRPr lang="en-US" altLang="ko-KR" sz="1100" kern="1200" spc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「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주택공급에 관한 규칙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」</a:t>
                      </a:r>
                      <a:r>
                        <a:rPr lang="ko-KR" altLang="en-US" sz="110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36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조에 의하여 과거 특별공급을 받은 자 및 그 세대에 속한 자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특별공급은 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세대 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회에 한하여 공급함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136575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1311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9153695"/>
              </p:ext>
            </p:extLst>
          </p:nvPr>
        </p:nvGraphicFramePr>
        <p:xfrm>
          <a:off x="369000" y="5265501"/>
          <a:ext cx="6120700" cy="33091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700">
                  <a:extLst>
                    <a:ext uri="{9D8B030D-6E8A-4147-A177-3AD203B41FA5}">
                      <a16:colId xmlns:a16="http://schemas.microsoft.com/office/drawing/2014/main" xmlns="" val="2910023795"/>
                    </a:ext>
                  </a:extLst>
                </a:gridCol>
              </a:tblGrid>
              <a:tr h="356006">
                <a:tc>
                  <a:txBody>
                    <a:bodyPr/>
                    <a:lstStyle/>
                    <a:p>
                      <a:pPr marL="0" indent="0" algn="l" defTabSz="685800" rtl="0" eaLnBrk="1" latinLnBrk="1" hangingPunct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1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3.</a:t>
                      </a:r>
                      <a:r>
                        <a:rPr lang="en-US" altLang="ko-KR" sz="1100" b="1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spc="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신청시</a:t>
                      </a:r>
                      <a:r>
                        <a:rPr lang="ko-KR" altLang="en-US" sz="1100" b="1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구비서류</a:t>
                      </a:r>
                      <a:endParaRPr lang="ko-KR" altLang="en-US" sz="1100" b="1" kern="1200" spc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15491320"/>
                  </a:ext>
                </a:extLst>
              </a:tr>
              <a:tr h="2953191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altLang="ko-KR" sz="500" b="0" i="0" u="none" strike="noStrike" kern="1200" spc="0" baseline="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인터넷 청약</a:t>
                      </a: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(APT2you)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의 경우 서류제출은 필요하지 않으며</a:t>
                      </a: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장애인등록증 소지자 및 만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65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세</a:t>
                      </a:r>
                      <a:endParaRPr lang="en-US" altLang="ko-KR" sz="1100" b="0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이상 인터넷 </a:t>
                      </a:r>
                      <a:r>
                        <a:rPr lang="ko-KR" altLang="en-US" sz="11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취약자에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한하여 견본주택 방문접수가능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(10:00~14:00)(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은행창구 접수 불가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방문접수 시에는 신청 구비서류를 모두 지참하여야 함</a:t>
                      </a: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상기 모든 </a:t>
                      </a:r>
                      <a:r>
                        <a:rPr lang="ko-KR" altLang="en-US" sz="1100" b="0" i="0" u="none" strike="noStrike" kern="1200" spc="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증명서류는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최초 입주자모집공고일 이후 </a:t>
                      </a:r>
                      <a:r>
                        <a:rPr lang="ko-KR" altLang="en-US" sz="1100" b="0" i="0" u="none" strike="noStrike" kern="1200" spc="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발행분에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한하며</a:t>
                      </a: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상기 서류 미비 시 방문</a:t>
                      </a:r>
                      <a:endParaRPr lang="en-US" altLang="ko-KR" sz="1100" b="0" i="0" u="none" strike="noStrike" kern="1200" spc="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접수 받지 않음</a:t>
                      </a: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주민등록표등</a:t>
                      </a: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초본 발급 시 주민등록번호</a:t>
                      </a: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i="0" u="none" strike="noStrike" kern="1200" spc="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세대원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포함</a:t>
                      </a: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), </a:t>
                      </a:r>
                      <a:r>
                        <a:rPr lang="ko-KR" altLang="en-US" sz="1100" b="0" i="0" u="none" strike="noStrike" kern="1200" spc="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세대구성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사유 및 일자</a:t>
                      </a: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세대주와의 </a:t>
                      </a:r>
                      <a:endParaRPr lang="en-US" altLang="ko-KR" sz="1100" b="0" i="0" u="none" strike="noStrike" kern="1200" spc="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관계</a:t>
                      </a: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전입일 </a:t>
                      </a: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변동일 </a:t>
                      </a:r>
                      <a:r>
                        <a:rPr lang="en-US" altLang="ko-KR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/ </a:t>
                      </a:r>
                      <a:r>
                        <a:rPr lang="ko-KR" altLang="en-US" sz="1100" b="0" i="0" u="none" strike="noStrike" kern="1200" spc="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변동사유가</a:t>
                      </a:r>
                      <a:r>
                        <a:rPr lang="ko-KR" altLang="en-US" sz="1100" b="0" i="0" u="none" strike="noStrike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반드시 모두 표기 되도록 발급받아 제출 하여야 함</a:t>
                      </a:r>
                      <a:endParaRPr lang="en-US" altLang="ko-KR" sz="1100" b="0" i="0" u="none" strike="noStrike" kern="1200" spc="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신청자 본인 이외에는 모두 대리신청자로 간주되고</a:t>
                      </a:r>
                      <a:r>
                        <a:rPr lang="en-US" altLang="ko-KR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상기 구비서류 외에 아래의 서류를 추가</a:t>
                      </a:r>
                      <a:endParaRPr lang="en-US" altLang="ko-KR" sz="1100" b="0" i="0" u="none" strike="noStrike" kern="120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로 제출하여야 함</a:t>
                      </a:r>
                      <a:r>
                        <a:rPr lang="en-US" altLang="ko-KR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대리신청자가 착오로 </a:t>
                      </a:r>
                      <a:r>
                        <a:rPr lang="ko-KR" altLang="en-US" sz="1100" b="0" i="0" u="none" strike="noStrike" kern="120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청약신청을</a:t>
                      </a: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잘못한 경우 그로 인한 당첨 취소 및 부적</a:t>
                      </a:r>
                      <a:endParaRPr lang="en-US" altLang="ko-KR" sz="1100" b="0" i="0" u="none" strike="noStrike" kern="120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격자 처리결과에 대해서는 신청자 본인의 책임 임</a:t>
                      </a:r>
                      <a:r>
                        <a:rPr lang="en-US" altLang="ko-KR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100" b="0" i="0" u="none" strike="noStrike" kern="1200" spc="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0752363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198555"/>
              </p:ext>
            </p:extLst>
          </p:nvPr>
        </p:nvGraphicFramePr>
        <p:xfrm>
          <a:off x="369000" y="291858"/>
          <a:ext cx="6120700" cy="3645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700">
                  <a:extLst>
                    <a:ext uri="{9D8B030D-6E8A-4147-A177-3AD203B41FA5}">
                      <a16:colId xmlns:a16="http://schemas.microsoft.com/office/drawing/2014/main" xmlns="" val="2814769830"/>
                    </a:ext>
                  </a:extLst>
                </a:gridCol>
              </a:tblGrid>
              <a:tr h="324334">
                <a:tc>
                  <a:txBody>
                    <a:bodyPr/>
                    <a:lstStyle/>
                    <a:p>
                      <a:pPr marL="171450" indent="-171450">
                        <a:lnSpc>
                          <a:spcPct val="150000"/>
                        </a:lnSpc>
                        <a:buFont typeface="맑은 고딕" panose="020B0503020000020004" pitchFamily="50" charset="-127"/>
                        <a:buChar char="□"/>
                      </a:pP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당첨자 선정방법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87558648"/>
                  </a:ext>
                </a:extLst>
              </a:tr>
              <a:tr h="3320808">
                <a:tc>
                  <a:txBody>
                    <a:bodyPr/>
                    <a:lstStyle/>
                    <a:p>
                      <a:pPr marL="171450" indent="-1714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일반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기관추천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특별공급대상자는 해당기관에서 선정하여 사업주체에 통보한 자만 신청 가능하며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해당기관에서 특별공급대상자로 선정되었다 하더라도 반드시 해당 신청 일에 신청하여야 함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 </a:t>
                      </a:r>
                      <a:r>
                        <a:rPr lang="ko-KR" altLang="en-US" sz="1100" kern="1200" spc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신청시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당첨자 선정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동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호수배정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및 계약불가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]</a:t>
                      </a:r>
                    </a:p>
                    <a:p>
                      <a:pPr marL="171450" indent="-1714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kern="1200" spc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신청주택의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동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호수 배정은 전산관리지정기관의 컴퓨터프로그램에 의해 무작위 추첨으로 결정되며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spc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미계약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spc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미신청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동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호수 발생시에도 동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호수 변경 불가 함</a:t>
                      </a:r>
                      <a:endParaRPr lang="en-US" altLang="ko-KR" sz="1100" kern="1200" spc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특별공급 입주자 선정 시 특별공급 </a:t>
                      </a:r>
                      <a:r>
                        <a:rPr lang="ko-KR" altLang="en-US" sz="1100" kern="1200" spc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접수종류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구분 없이 </a:t>
                      </a:r>
                      <a:r>
                        <a:rPr lang="ko-KR" altLang="en-US" sz="1100" kern="1200" spc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주택형별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경쟁이 있는 경우 추첨의 방법으로 </a:t>
                      </a:r>
                      <a:r>
                        <a:rPr lang="ko-KR" altLang="en-US" sz="1100" kern="1200" spc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주택형별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kern="1200" spc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공급세대의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40%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까지</a:t>
                      </a:r>
                      <a:r>
                        <a:rPr lang="ko-KR" altLang="en-US" sz="1100" kern="1200" spc="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예비입주자를 선정함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.(</a:t>
                      </a:r>
                      <a:r>
                        <a:rPr lang="ko-KR" altLang="en-US" sz="1100" kern="1200" spc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주택형별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전체  신청자  수가 특별공급 </a:t>
                      </a:r>
                      <a:r>
                        <a:rPr lang="ko-KR" altLang="en-US" sz="1100" kern="1200" spc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세대수의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140%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에 미달하 경우 </a:t>
                      </a:r>
                      <a:r>
                        <a:rPr lang="ko-KR" altLang="en-US" sz="1100" kern="1200" spc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낙첨자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모두를 예비입주자로 선정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171450" indent="-1714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특별공급 대상 주택의 입주자를 선정하고  남은 주택의 입주자는 다른 </a:t>
                      </a:r>
                      <a:r>
                        <a:rPr lang="ko-KR" altLang="en-US" sz="1100" kern="1200" spc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공급유형의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특별공급 신청자 중 입주자로  선정되지 않은 자를 대상으로 추첨의 방법으로 선정하며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입주자를 선정하고 남은 주택은 일반공급으로 전환하여 공급함</a:t>
                      </a:r>
                      <a:r>
                        <a:rPr lang="en-US" altLang="ko-KR" sz="1100" kern="1200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맑은 고딕" panose="020B0503020000020004" pitchFamily="50" charset="-127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※ 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일반</a:t>
                      </a: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기관추천</a:t>
                      </a:r>
                      <a:r>
                        <a:rPr kumimoji="0" lang="en-US" altLang="ko-KR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특별공급은 관계기관의 장이 정하는 우선순위에 따라 공급함</a:t>
                      </a:r>
                      <a:endParaRPr lang="en-US" altLang="ko-KR" sz="1100" kern="1200" spc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786396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4871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2334411"/>
              </p:ext>
            </p:extLst>
          </p:nvPr>
        </p:nvGraphicFramePr>
        <p:xfrm>
          <a:off x="359042" y="7642536"/>
          <a:ext cx="6130654" cy="19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30654">
                  <a:extLst>
                    <a:ext uri="{9D8B030D-6E8A-4147-A177-3AD203B41FA5}">
                      <a16:colId xmlns:a16="http://schemas.microsoft.com/office/drawing/2014/main" xmlns="" val="223733760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marL="0" indent="0" algn="l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100" b="1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4.</a:t>
                      </a:r>
                      <a:r>
                        <a:rPr lang="en-US" altLang="ko-KR" sz="1100" b="1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1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기타 사항</a:t>
                      </a:r>
                      <a:endParaRPr lang="ko-KR" altLang="en-US" sz="1100" b="1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64757361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marL="171450" indent="-1714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i="0" u="none" strike="noStrike" kern="120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공급금액</a:t>
                      </a:r>
                      <a:r>
                        <a:rPr lang="en-US" altLang="ko-KR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전매제한기간</a:t>
                      </a:r>
                      <a:r>
                        <a:rPr lang="en-US" altLang="ko-KR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재당첨제한기간</a:t>
                      </a:r>
                      <a:r>
                        <a:rPr lang="en-US" altLang="ko-KR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공급대상 주택관련 세부사항 및 유의사항은 입주자</a:t>
                      </a:r>
                      <a:endParaRPr lang="en-US" altLang="ko-KR" sz="1100" b="0" i="0" u="none" strike="noStrike" kern="120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100" b="0" i="0" u="none" strike="noStrike" kern="120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모집공고문</a:t>
                      </a:r>
                      <a:r>
                        <a:rPr lang="en-US" altLang="ko-KR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[2018.06.27(</a:t>
                      </a: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예정</a:t>
                      </a:r>
                      <a:r>
                        <a:rPr lang="en-US" altLang="ko-KR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)]</a:t>
                      </a: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을 확인하시어 공고문 미확인으로 인한 불이익이 발생하지 </a:t>
                      </a:r>
                      <a:r>
                        <a:rPr lang="ko-KR" altLang="en-US" sz="1100" b="0" i="0" u="none" strike="noStrike" kern="120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않도</a:t>
                      </a:r>
                      <a:endParaRPr lang="en-US" altLang="ko-KR" sz="1100" b="0" i="0" u="none" strike="noStrike" kern="120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록 안내하여 주시기 바랍니다 </a:t>
                      </a:r>
                    </a:p>
                    <a:p>
                      <a:pPr marL="171450" marR="0" lvl="0" indent="-17145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신청 </a:t>
                      </a:r>
                      <a:r>
                        <a:rPr lang="ko-KR" altLang="en-US" sz="1100" b="0" i="0" u="none" strike="noStrike" kern="120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주택형별</a:t>
                      </a: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세부사항 등은 견본주택</a:t>
                      </a:r>
                      <a:r>
                        <a:rPr lang="en-US" altLang="ko-KR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인쇄제작물 및 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이천 롯데캐슬 </a:t>
                      </a:r>
                      <a:r>
                        <a:rPr lang="ko-KR" altLang="en-US" sz="1100" b="0" kern="12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페라즈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스카이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홈페이지</a:t>
                      </a:r>
                      <a:endParaRPr lang="en-US" altLang="ko-KR" sz="1100" b="0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(www.</a:t>
                      </a:r>
                      <a:r>
                        <a:rPr lang="ko-KR" altLang="en-US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이천롯데캐슬</a:t>
                      </a:r>
                      <a:r>
                        <a:rPr lang="en-US" altLang="ko-KR" sz="1100" b="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.com) </a:t>
                      </a:r>
                      <a:r>
                        <a:rPr lang="ko-KR" altLang="en-US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를 통하여 다시 한번 반드시 확인 후 선정하여 주시기 바랍니다</a:t>
                      </a:r>
                      <a:r>
                        <a:rPr lang="en-US" altLang="ko-KR" sz="1100" b="0" i="0" u="none" strike="noStrike" kern="12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. </a:t>
                      </a:r>
                      <a:endParaRPr lang="ko-KR" altLang="en-US" sz="1100" b="0" i="0" u="none" strike="noStrike" kern="120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2019597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0083593"/>
              </p:ext>
            </p:extLst>
          </p:nvPr>
        </p:nvGraphicFramePr>
        <p:xfrm>
          <a:off x="368300" y="381001"/>
          <a:ext cx="6121396" cy="6972019"/>
        </p:xfrm>
        <a:graphic>
          <a:graphicData uri="http://schemas.openxmlformats.org/drawingml/2006/table">
            <a:tbl>
              <a:tblPr/>
              <a:tblGrid>
                <a:gridCol w="326644">
                  <a:extLst>
                    <a:ext uri="{9D8B030D-6E8A-4147-A177-3AD203B41FA5}">
                      <a16:colId xmlns:a16="http://schemas.microsoft.com/office/drawing/2014/main" xmlns="" val="3585072918"/>
                    </a:ext>
                  </a:extLst>
                </a:gridCol>
                <a:gridCol w="451104">
                  <a:extLst>
                    <a:ext uri="{9D8B030D-6E8A-4147-A177-3AD203B41FA5}">
                      <a16:colId xmlns:a16="http://schemas.microsoft.com/office/drawing/2014/main" xmlns="" val="1210668370"/>
                    </a:ext>
                  </a:extLst>
                </a:gridCol>
                <a:gridCol w="487680">
                  <a:extLst>
                    <a:ext uri="{9D8B030D-6E8A-4147-A177-3AD203B41FA5}">
                      <a16:colId xmlns:a16="http://schemas.microsoft.com/office/drawing/2014/main" xmlns="" val="1496835072"/>
                    </a:ext>
                  </a:extLst>
                </a:gridCol>
                <a:gridCol w="1194816">
                  <a:extLst>
                    <a:ext uri="{9D8B030D-6E8A-4147-A177-3AD203B41FA5}">
                      <a16:colId xmlns:a16="http://schemas.microsoft.com/office/drawing/2014/main" xmlns="" val="1813940375"/>
                    </a:ext>
                  </a:extLst>
                </a:gridCol>
                <a:gridCol w="499872">
                  <a:extLst>
                    <a:ext uri="{9D8B030D-6E8A-4147-A177-3AD203B41FA5}">
                      <a16:colId xmlns:a16="http://schemas.microsoft.com/office/drawing/2014/main" xmlns="" val="4030454898"/>
                    </a:ext>
                  </a:extLst>
                </a:gridCol>
                <a:gridCol w="3161280">
                  <a:extLst>
                    <a:ext uri="{9D8B030D-6E8A-4147-A177-3AD203B41FA5}">
                      <a16:colId xmlns:a16="http://schemas.microsoft.com/office/drawing/2014/main" xmlns="" val="3822302339"/>
                    </a:ext>
                  </a:extLst>
                </a:gridCol>
              </a:tblGrid>
              <a:tr h="326135">
                <a:tc gridSpan="6">
                  <a:txBody>
                    <a:bodyPr/>
                    <a:lstStyle/>
                    <a:p>
                      <a:pPr marL="171450" marR="0" indent="-17145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□"/>
                        <a:tabLst/>
                        <a:defRPr/>
                      </a:pPr>
                      <a:r>
                        <a:rPr lang="ko-KR" altLang="en-US" sz="1100" b="1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본인 </a:t>
                      </a:r>
                      <a:r>
                        <a:rPr lang="ko-KR" altLang="en-US" sz="1100" b="1" spc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신청시</a:t>
                      </a:r>
                      <a:r>
                        <a:rPr lang="ko-KR" altLang="en-US" sz="1100" b="1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구비서류</a:t>
                      </a:r>
                      <a:r>
                        <a:rPr lang="en-US" altLang="ko-KR" sz="1100" b="1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각 </a:t>
                      </a:r>
                      <a:r>
                        <a:rPr lang="en-US" altLang="ko-KR" sz="1100" b="1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1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통</a:t>
                      </a:r>
                      <a:r>
                        <a:rPr lang="en-US" altLang="ko-KR" sz="1100" b="1" spc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spc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4371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sz="9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1121" marR="4371" marT="437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71" marR="4371" marT="437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3364" marR="4371" marT="437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2551712"/>
                  </a:ext>
                </a:extLst>
              </a:tr>
              <a:tr h="43505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서류유형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해당서류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발급</a:t>
                      </a:r>
                      <a:endParaRPr lang="en-US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기준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추가서류 </a:t>
                      </a:r>
                      <a:r>
                        <a:rPr lang="ko-KR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제출대상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및 유의사항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2556025"/>
                  </a:ext>
                </a:extLst>
              </a:tr>
              <a:tr h="4350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필수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추가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해당자</a:t>
                      </a:r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53930271"/>
                  </a:ext>
                </a:extLst>
              </a:tr>
              <a:tr h="435052">
                <a:tc rowSpan="10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공통</a:t>
                      </a:r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서류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t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  <a:p>
                      <a:pPr algn="ctr" fontAlgn="t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  <a:p>
                      <a:pPr algn="ctr" fontAlgn="t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  <a:p>
                      <a:pPr algn="ctr" fontAlgn="t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  <a:p>
                      <a:pPr algn="ctr" fontAlgn="t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  <a:p>
                      <a:pPr algn="ctr" fontAlgn="t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  <a:p>
                      <a:pPr algn="ctr" fontAlgn="t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  <a:p>
                      <a:pPr algn="ctr" fontAlgn="t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  <a:p>
                      <a:pPr algn="ctr" fontAlgn="t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1400" b="0" i="0" u="none" strike="noStrike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특별공급신청서,</a:t>
                      </a:r>
                      <a:endParaRPr lang="en-US" alt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무주택 서약서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당사 견본주택에 비치</a:t>
                      </a:r>
                      <a:endParaRPr lang="en-US" alt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인터넷청약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(APT2you)에서 청약한 경우 생략)</a:t>
                      </a:r>
                    </a:p>
                  </a:txBody>
                  <a:tcPr marL="3600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81602215"/>
                  </a:ext>
                </a:extLst>
              </a:tr>
              <a:tr h="435052">
                <a:tc vMerge="1">
                  <a:txBody>
                    <a:bodyPr/>
                    <a:lstStyle/>
                    <a:p>
                      <a:pPr algn="ctr" fontAlgn="ctr"/>
                      <a:endParaRPr 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71" marR="4371" marT="4371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인감증명서 또는</a:t>
                      </a:r>
                    </a:p>
                    <a:p>
                      <a:pPr algn="ctr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본인서명사실확인서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본인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용도</a:t>
                      </a:r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: </a:t>
                      </a:r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주택공급신청용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70481637"/>
                  </a:ext>
                </a:extLst>
              </a:tr>
              <a:tr h="435052">
                <a:tc vMerge="1">
                  <a:txBody>
                    <a:bodyPr/>
                    <a:lstStyle/>
                    <a:p>
                      <a:pPr algn="ctr" fontAlgn="ctr"/>
                      <a:endParaRPr 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71" marR="4371" marT="4371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인감도장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본인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본인서명사실확인서로 공급 </a:t>
                      </a:r>
                      <a:r>
                        <a:rPr lang="ko-KR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신청시는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제출 생략</a:t>
                      </a:r>
                      <a:endParaRPr lang="en-US" alt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l" fontAlgn="ctr"/>
                      <a:r>
                        <a:rPr lang="en-US" alt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본인 </a:t>
                      </a:r>
                      <a:r>
                        <a:rPr lang="ko-KR" alt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발급분에</a:t>
                      </a:r>
                      <a:r>
                        <a:rPr lang="ko-KR" alt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한함</a:t>
                      </a:r>
                      <a:r>
                        <a:rPr lang="en-US" alt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대리발급분</a:t>
                      </a:r>
                      <a:r>
                        <a:rPr lang="ko-KR" alt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불가</a:t>
                      </a:r>
                      <a:r>
                        <a:rPr lang="en-US" alt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31902648"/>
                  </a:ext>
                </a:extLst>
              </a:tr>
              <a:tr h="435052">
                <a:tc vMerge="1">
                  <a:txBody>
                    <a:bodyPr/>
                    <a:lstStyle/>
                    <a:p>
                      <a:pPr algn="ctr" fontAlgn="ctr"/>
                      <a:endParaRPr 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71" marR="4371" marT="4371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신분증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본인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주민등록증 또는 운전면허증, 여권 등</a:t>
                      </a:r>
                    </a:p>
                  </a:txBody>
                  <a:tcPr marL="3600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8366862"/>
                  </a:ext>
                </a:extLst>
              </a:tr>
              <a:tr h="435052">
                <a:tc vMerge="1">
                  <a:txBody>
                    <a:bodyPr/>
                    <a:lstStyle/>
                    <a:p>
                      <a:pPr algn="ctr" fontAlgn="t"/>
                      <a:endParaRPr 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71" marR="4371" marT="4371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sz="1400" b="0" i="0" u="none" strike="noStrike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주민등록표등본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본인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성명 및 주민등록번호(</a:t>
                      </a:r>
                      <a:r>
                        <a:rPr lang="ko-KR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세대원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포함),세대구성사유 및 일자,</a:t>
                      </a:r>
                      <a:endParaRPr lang="en-US" alt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세대주</a:t>
                      </a:r>
                      <a:r>
                        <a:rPr lang="en-US" alt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및 세대주와의 관계 포함하여 발급</a:t>
                      </a:r>
                    </a:p>
                  </a:txBody>
                  <a:tcPr marL="3600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46033287"/>
                  </a:ext>
                </a:extLst>
              </a:tr>
              <a:tr h="435052">
                <a:tc vMerge="1">
                  <a:txBody>
                    <a:bodyPr/>
                    <a:lstStyle/>
                    <a:p>
                      <a:pPr algn="ctr" fontAlgn="t"/>
                      <a:endParaRPr 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71" marR="4371" marT="4371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sz="1400" b="0" i="0" u="none" strike="noStrike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주민등록표초본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본인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성명 및 주민등록번호, </a:t>
                      </a:r>
                      <a:r>
                        <a:rPr lang="ko-KR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주소변동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사항</a:t>
                      </a:r>
                      <a:r>
                        <a:rPr lang="en-US" alt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(인정받고자 하는</a:t>
                      </a:r>
                      <a:endParaRPr lang="en-US" alt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기간 포함),세대주 및 세대주와의 관계 포함하여 발급</a:t>
                      </a:r>
                    </a:p>
                  </a:txBody>
                  <a:tcPr marL="3600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09032588"/>
                  </a:ext>
                </a:extLst>
              </a:tr>
              <a:tr h="435052">
                <a:tc vMerge="1">
                  <a:txBody>
                    <a:bodyPr/>
                    <a:lstStyle/>
                    <a:p>
                      <a:pPr algn="ctr" fontAlgn="t"/>
                      <a:endParaRPr 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71" marR="4371" marT="4371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1400" b="0" i="0" u="none" strike="noStrike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주민등록표등본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배우자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주민등록표등본상 배우자가 분리된 경우 제출</a:t>
                      </a:r>
                    </a:p>
                    <a:p>
                      <a:pPr algn="l" fontAlgn="ctr"/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상기</a:t>
                      </a:r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등본</a:t>
                      </a:r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발급</a:t>
                      </a:r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시 </a:t>
                      </a:r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유의사항에</a:t>
                      </a:r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따라</a:t>
                      </a:r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발급</a:t>
                      </a:r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78412471"/>
                  </a:ext>
                </a:extLst>
              </a:tr>
              <a:tr h="435052">
                <a:tc vMerge="1">
                  <a:txBody>
                    <a:bodyPr/>
                    <a:lstStyle/>
                    <a:p>
                      <a:pPr algn="ctr" fontAlgn="t"/>
                      <a:endParaRPr 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71" marR="4371" marT="4371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sz="1400" b="0" i="0" u="none" strike="noStrike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가족관계증명서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본인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성명, 주민등록번호(</a:t>
                      </a:r>
                      <a:r>
                        <a:rPr lang="ko-KR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세대원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포함)포함하여 ‘</a:t>
                      </a:r>
                      <a:r>
                        <a:rPr lang="ko-KR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상세’로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발급</a:t>
                      </a:r>
                    </a:p>
                  </a:txBody>
                  <a:tcPr marL="3600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8737189"/>
                  </a:ext>
                </a:extLst>
              </a:tr>
              <a:tr h="555156">
                <a:tc vMerge="1">
                  <a:txBody>
                    <a:bodyPr/>
                    <a:lstStyle/>
                    <a:p>
                      <a:pPr algn="ctr" fontAlgn="t"/>
                      <a:endParaRPr 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71" marR="4371" marT="4371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1400" b="0" i="0" u="none" strike="noStrike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청약통장순위</a:t>
                      </a:r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확인서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본인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청약통장 </a:t>
                      </a:r>
                      <a:r>
                        <a:rPr lang="ko-KR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가입은행으로부터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순위 </a:t>
                      </a:r>
                      <a:r>
                        <a:rPr lang="ko-KR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내역발급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또는 주택청약</a:t>
                      </a:r>
                      <a:endParaRPr lang="en-US" alt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서비스 금융 </a:t>
                      </a:r>
                      <a:r>
                        <a:rPr lang="ko-KR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결제원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아파트 </a:t>
                      </a:r>
                      <a:r>
                        <a:rPr lang="ko-KR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투유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(www.apt2you.com)</a:t>
                      </a:r>
                      <a:endParaRPr lang="en-US" alt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홈페이지에서 청약통장 순위확인서발급 </a:t>
                      </a:r>
                      <a:endParaRPr lang="en-US" alt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※</a:t>
                      </a:r>
                      <a:r>
                        <a:rPr lang="ko-KR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인터넷청약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(APT2you)</a:t>
                      </a:r>
                      <a:r>
                        <a:rPr lang="ko-KR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으로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청약한 경우 생략</a:t>
                      </a:r>
                    </a:p>
                  </a:txBody>
                  <a:tcPr marL="3600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28898476"/>
                  </a:ext>
                </a:extLst>
              </a:tr>
              <a:tr h="435052">
                <a:tc vMerge="1">
                  <a:txBody>
                    <a:bodyPr/>
                    <a:lstStyle/>
                    <a:p>
                      <a:pPr algn="ctr" fontAlgn="t"/>
                      <a:endParaRPr 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71" marR="4371" marT="4371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sz="1400" b="0" i="0" u="none" strike="noStrike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해당기관장의</a:t>
                      </a:r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추천서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본인</a:t>
                      </a:r>
                      <a:endParaRPr lang="ko-KR" sz="900" b="0" i="0" u="none" strike="noStrike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해당 추천 기관장이 발행한 추천서 및 </a:t>
                      </a:r>
                      <a:r>
                        <a:rPr lang="ko-KR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추천명부로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접수함</a:t>
                      </a:r>
                    </a:p>
                  </a:txBody>
                  <a:tcPr marL="3600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05722400"/>
                  </a:ext>
                </a:extLst>
              </a:tr>
              <a:tr h="43505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대리</a:t>
                      </a:r>
                      <a:endParaRPr lang="en-US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신청</a:t>
                      </a:r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인감증명서</a:t>
                      </a:r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인감도장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청약자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용도</a:t>
                      </a:r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: </a:t>
                      </a:r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주택공급신청</a:t>
                      </a:r>
                      <a:r>
                        <a:rPr lang="en-US" sz="900" b="0" i="0" u="none" strike="noStrike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0" i="0" u="none" strike="noStrike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위임용</a:t>
                      </a:r>
                      <a:endParaRPr lang="en-US" altLang="ko-KR" sz="900" b="0" i="0" u="none" strike="noStrike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defTabSz="6858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청약자 본인 </a:t>
                      </a:r>
                      <a:r>
                        <a:rPr lang="ko-KR" alt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발급분에</a:t>
                      </a:r>
                      <a:r>
                        <a:rPr lang="ko-KR" alt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한함</a:t>
                      </a:r>
                      <a:r>
                        <a:rPr lang="en-US" alt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대리발급분</a:t>
                      </a:r>
                      <a:r>
                        <a:rPr lang="ko-KR" alt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불가</a:t>
                      </a:r>
                      <a:r>
                        <a:rPr lang="en-US" alt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indent="0" algn="l" defTabSz="6858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본인서명사실확인서의 경우 대리신청불가</a:t>
                      </a:r>
                      <a:r>
                        <a:rPr lang="en-US" alt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50040119"/>
                  </a:ext>
                </a:extLst>
              </a:tr>
              <a:tr h="435052">
                <a:tc vMerge="1">
                  <a:txBody>
                    <a:bodyPr/>
                    <a:lstStyle/>
                    <a:p>
                      <a:pPr algn="ctr" fontAlgn="ctr"/>
                      <a:endParaRPr 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71" marR="4371" marT="4371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1400" b="0" i="0" u="none" strike="noStrike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위임장</a:t>
                      </a:r>
                      <a:endParaRPr lang="ko-KR" sz="900" b="0" i="0" u="none" strike="noStrike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청약자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청약자의 인감도장 날인(당사 견본주택 비치)</a:t>
                      </a:r>
                    </a:p>
                  </a:txBody>
                  <a:tcPr marL="3600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75057532"/>
                  </a:ext>
                </a:extLst>
              </a:tr>
              <a:tr h="435052">
                <a:tc vMerge="1">
                  <a:txBody>
                    <a:bodyPr/>
                    <a:lstStyle/>
                    <a:p>
                      <a:pPr algn="ctr" fontAlgn="t"/>
                      <a:endParaRPr 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71" marR="4371" marT="4371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sz="1400" b="0" i="0" u="none" strike="noStrike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sz="14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대리인</a:t>
                      </a:r>
                      <a:r>
                        <a:rPr lang="en-US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신분증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대리인</a:t>
                      </a:r>
                      <a:endParaRPr lang="ko-KR" sz="900" b="0" i="0" u="none" strike="noStrike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sz="900" b="0" i="0" u="none" strike="noStrike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주민등록증 또는 운전면허증, 여권 등</a:t>
                      </a:r>
                    </a:p>
                  </a:txBody>
                  <a:tcPr marL="3600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27755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26461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705063"/>
              </p:ext>
            </p:extLst>
          </p:nvPr>
        </p:nvGraphicFramePr>
        <p:xfrm>
          <a:off x="368650" y="381001"/>
          <a:ext cx="6120702" cy="75263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0351">
                  <a:extLst>
                    <a:ext uri="{9D8B030D-6E8A-4147-A177-3AD203B41FA5}">
                      <a16:colId xmlns:a16="http://schemas.microsoft.com/office/drawing/2014/main" xmlns="" val="1084877185"/>
                    </a:ext>
                  </a:extLst>
                </a:gridCol>
                <a:gridCol w="3060351">
                  <a:extLst>
                    <a:ext uri="{9D8B030D-6E8A-4147-A177-3AD203B41FA5}">
                      <a16:colId xmlns:a16="http://schemas.microsoft.com/office/drawing/2014/main" xmlns="" val="163101052"/>
                    </a:ext>
                  </a:extLst>
                </a:gridCol>
              </a:tblGrid>
              <a:tr h="394292">
                <a:tc gridSpan="2">
                  <a:txBody>
                    <a:bodyPr/>
                    <a:lstStyle/>
                    <a:p>
                      <a:pPr marL="0" indent="0" algn="l" latinLnBrk="1">
                        <a:buFont typeface="맑은 고딕" panose="020B0503020000020004" pitchFamily="50" charset="-127"/>
                        <a:buNone/>
                      </a:pPr>
                      <a:r>
                        <a:rPr lang="en-US" altLang="ko-KR" sz="1100" b="1" dirty="0">
                          <a:ln w="0">
                            <a:solidFill>
                              <a:schemeClr val="bg1">
                                <a:lumMod val="85000"/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5.</a:t>
                      </a:r>
                      <a:r>
                        <a:rPr lang="en-US" altLang="ko-KR" sz="1100" b="1" baseline="0" dirty="0">
                          <a:ln w="0">
                            <a:solidFill>
                              <a:schemeClr val="bg1">
                                <a:lumMod val="85000"/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1" baseline="0" dirty="0">
                          <a:ln w="0">
                            <a:solidFill>
                              <a:schemeClr val="bg1">
                                <a:lumMod val="85000"/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사업개요 및 위치도</a:t>
                      </a:r>
                      <a:endParaRPr lang="en-US" altLang="ko-KR" sz="1100" b="1" baseline="0" dirty="0">
                        <a:ln w="0">
                          <a:solidFill>
                            <a:schemeClr val="bg1">
                              <a:lumMod val="85000"/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03848216"/>
                  </a:ext>
                </a:extLst>
              </a:tr>
              <a:tr h="5122305">
                <a:tc gridSpan="2">
                  <a:txBody>
                    <a:bodyPr/>
                    <a:lstStyle/>
                    <a:p>
                      <a:pPr marL="0" indent="0" algn="l" latinLnBrk="1">
                        <a:lnSpc>
                          <a:spcPct val="150000"/>
                        </a:lnSpc>
                        <a:buFont typeface="맑은 고딕" panose="020B0503020000020004" pitchFamily="50" charset="-127"/>
                        <a:buNone/>
                      </a:pPr>
                      <a:endParaRPr lang="en-US" altLang="ko-KR" sz="11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맑은 고딕" panose="020B0503020000020004" pitchFamily="50" charset="-127"/>
                        <a:buChar char="□"/>
                      </a:pP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공급대상 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이천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롯데캐슬 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페라즈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스카이 아파트</a:t>
                      </a:r>
                      <a:endParaRPr lang="en-US" altLang="ko-KR" sz="11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맑은 고딕" panose="020B0503020000020004" pitchFamily="50" charset="-127"/>
                        <a:buChar char="□"/>
                      </a:pP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소  재  지 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경기도 이천시 </a:t>
                      </a:r>
                      <a:r>
                        <a:rPr lang="ko-KR" altLang="en-US" sz="11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안흥동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266-2</a:t>
                      </a: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번지 일원</a:t>
                      </a:r>
                      <a:endParaRPr lang="en-US" altLang="ko-KR" sz="11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맑은 고딕" panose="020B0503020000020004" pitchFamily="50" charset="-127"/>
                        <a:buChar char="□"/>
                      </a:pPr>
                      <a:r>
                        <a:rPr lang="ko-KR" altLang="en-US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규      모 </a:t>
                      </a:r>
                      <a:r>
                        <a:rPr lang="en-US" altLang="ko-KR" sz="11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en-US" altLang="ko-KR" sz="11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지하 </a:t>
                      </a:r>
                      <a:r>
                        <a:rPr lang="en-US" altLang="ko-KR" sz="11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1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층</a:t>
                      </a:r>
                      <a:r>
                        <a:rPr lang="en-US" altLang="ko-KR" sz="11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지상 최고 </a:t>
                      </a:r>
                      <a:r>
                        <a:rPr lang="en-US" altLang="ko-KR" sz="11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45</a:t>
                      </a:r>
                      <a:r>
                        <a:rPr lang="ko-KR" altLang="en-US" sz="11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층</a:t>
                      </a:r>
                      <a:r>
                        <a:rPr lang="en-US" altLang="ko-KR" sz="11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2</a:t>
                      </a:r>
                      <a:r>
                        <a:rPr lang="ko-KR" altLang="en-US" sz="1100" baseline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개동</a:t>
                      </a:r>
                      <a:r>
                        <a:rPr lang="en-US" altLang="ko-KR" sz="11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총 </a:t>
                      </a:r>
                      <a:r>
                        <a:rPr lang="en-US" altLang="ko-KR" sz="11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299</a:t>
                      </a:r>
                      <a:r>
                        <a:rPr lang="ko-KR" altLang="en-US" sz="11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세대 중 일반공급 </a:t>
                      </a:r>
                      <a:r>
                        <a:rPr lang="en-US" altLang="ko-KR" sz="11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175</a:t>
                      </a:r>
                      <a:r>
                        <a:rPr lang="ko-KR" altLang="en-US" sz="1100" baseline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세대</a:t>
                      </a:r>
                      <a:endParaRPr lang="en-US" altLang="ko-KR" sz="1100" baseline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77325212"/>
                  </a:ext>
                </a:extLst>
              </a:tr>
              <a:tr h="394292">
                <a:tc gridSpan="2"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ln w="0">
                            <a:solidFill>
                              <a:schemeClr val="bg1">
                                <a:lumMod val="85000"/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6.</a:t>
                      </a:r>
                      <a:r>
                        <a:rPr lang="en-US" altLang="ko-KR" sz="1100" b="1" baseline="0" dirty="0">
                          <a:ln w="0">
                            <a:solidFill>
                              <a:schemeClr val="bg1">
                                <a:lumMod val="85000"/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1" baseline="0" dirty="0">
                          <a:ln w="0">
                            <a:solidFill>
                              <a:schemeClr val="bg1">
                                <a:lumMod val="85000"/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견본주택 위치</a:t>
                      </a:r>
                      <a:endParaRPr lang="ko-KR" altLang="en-US" sz="1100" b="1" dirty="0">
                        <a:ln w="0">
                          <a:solidFill>
                            <a:schemeClr val="bg1">
                              <a:lumMod val="85000"/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84380879"/>
                  </a:ext>
                </a:extLst>
              </a:tr>
              <a:tr h="160240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나눔고딕" panose="020D0604000000000000" pitchFamily="50" charset="-127"/>
                        <a:buChar char="ᆼ"/>
                        <a:tabLst/>
                        <a:defRPr/>
                      </a:pPr>
                      <a:endParaRPr lang="en-US" altLang="ko-KR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171450" marR="0" indent="-17145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나눔고딕" panose="020D0604000000000000" pitchFamily="50" charset="-127"/>
                        <a:buChar char="ᆼ"/>
                        <a:tabLst/>
                        <a:defRPr/>
                      </a:pPr>
                      <a:endParaRPr lang="en-US" altLang="ko-KR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나눔고딕" panose="020D0604000000000000" pitchFamily="50" charset="-127"/>
                        <a:buNone/>
                        <a:tabLst/>
                        <a:defRPr/>
                      </a:pPr>
                      <a:endParaRPr lang="en-US" altLang="ko-KR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171450" marR="0" indent="-17145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나눔고딕" panose="020D0604000000000000" pitchFamily="50" charset="-127"/>
                        <a:buChar char="ᆼ"/>
                        <a:tabLst/>
                        <a:defRPr/>
                      </a:pPr>
                      <a:endParaRPr lang="en-US" altLang="ko-KR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171450" marR="0" indent="-17145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나눔고딕" panose="020D0604000000000000" pitchFamily="50" charset="-127"/>
                        <a:buChar char="ᆼ"/>
                        <a:tabLst/>
                        <a:defRPr/>
                      </a:pPr>
                      <a:r>
                        <a:rPr lang="ko-KR" altLang="en-US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주소</a:t>
                      </a:r>
                      <a:r>
                        <a:rPr lang="en-US" altLang="ko-KR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altLang="ko-KR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altLang="en-US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경기도 이천시 </a:t>
                      </a:r>
                      <a:r>
                        <a:rPr lang="ko-KR" altLang="en-US" sz="1000" b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진리동</a:t>
                      </a:r>
                      <a:r>
                        <a:rPr lang="ko-KR" altLang="en-US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58-6</a:t>
                      </a:r>
                    </a:p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나눔고딕" panose="020D0604000000000000" pitchFamily="50" charset="-127"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이천 롯데캐슬 </a:t>
                      </a:r>
                      <a:r>
                        <a:rPr lang="ko-KR" altLang="en-US" sz="1000" b="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페라즈</a:t>
                      </a:r>
                      <a:r>
                        <a:rPr lang="ko-KR" altLang="en-US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스카이 견본주택</a:t>
                      </a:r>
                      <a:endParaRPr lang="en-US" altLang="ko-KR" sz="1000" b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나눔고딕" panose="020D0604000000000000" pitchFamily="50" charset="-127"/>
                        <a:buNone/>
                        <a:tabLst/>
                        <a:defRPr/>
                      </a:pPr>
                      <a:endParaRPr lang="en-US" altLang="ko-KR" sz="1000" b="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171450" marR="0" indent="-17145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나눔고딕" panose="020D0604000000000000" pitchFamily="50" charset="-127"/>
                        <a:buChar char="ᆼ"/>
                        <a:tabLst/>
                        <a:defRPr/>
                      </a:pPr>
                      <a:r>
                        <a:rPr lang="ko-KR" altLang="en-US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대표번호</a:t>
                      </a:r>
                      <a:r>
                        <a:rPr lang="en-US" altLang="ko-KR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altLang="ko-KR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altLang="ko-KR" sz="1000" b="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1588-5779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71390421"/>
                  </a:ext>
                </a:extLst>
              </a:tr>
            </a:tbl>
          </a:graphicData>
        </a:graphic>
      </p:graphicFrame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xmlns="" id="{3F00ECB6-530A-4653-B35A-461AE2E442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2875788"/>
              </p:ext>
            </p:extLst>
          </p:nvPr>
        </p:nvGraphicFramePr>
        <p:xfrm>
          <a:off x="367952" y="3936357"/>
          <a:ext cx="6120701" cy="11013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0936">
                  <a:extLst>
                    <a:ext uri="{9D8B030D-6E8A-4147-A177-3AD203B41FA5}">
                      <a16:colId xmlns:a16="http://schemas.microsoft.com/office/drawing/2014/main" xmlns="" val="928747180"/>
                    </a:ext>
                  </a:extLst>
                </a:gridCol>
                <a:gridCol w="1902997">
                  <a:extLst>
                    <a:ext uri="{9D8B030D-6E8A-4147-A177-3AD203B41FA5}">
                      <a16:colId xmlns:a16="http://schemas.microsoft.com/office/drawing/2014/main" xmlns="" val="1166741837"/>
                    </a:ext>
                  </a:extLst>
                </a:gridCol>
                <a:gridCol w="2696768">
                  <a:extLst>
                    <a:ext uri="{9D8B030D-6E8A-4147-A177-3AD203B41FA5}">
                      <a16:colId xmlns:a16="http://schemas.microsoft.com/office/drawing/2014/main" xmlns="" val="2175002441"/>
                    </a:ext>
                  </a:extLst>
                </a:gridCol>
              </a:tblGrid>
              <a:tr h="3671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주택형</a:t>
                      </a:r>
                      <a:endParaRPr lang="ko-KR" altLang="en-US" sz="10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일반분양 </a:t>
                      </a:r>
                      <a:r>
                        <a:rPr lang="ko-KR" altLang="en-US" sz="1000" dirty="0" err="1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세대수</a:t>
                      </a:r>
                      <a:endParaRPr lang="ko-KR" altLang="en-US" sz="10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0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20264490"/>
                  </a:ext>
                </a:extLst>
              </a:tr>
              <a:tr h="3671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84.9300</a:t>
                      </a:r>
                      <a:endParaRPr lang="ko-KR" altLang="en-US" sz="10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1" hangingPunct="1"/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86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algn="ctr" defTabSz="685800" rtl="0" eaLnBrk="1" fontAlgn="ctr" latinLnBrk="1" hangingPunct="1"/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142</a:t>
                      </a: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타입 </a:t>
                      </a:r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세대 특별공급 미포함</a:t>
                      </a:r>
                      <a:endParaRPr lang="en-US" altLang="ko-KR" sz="1000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90817760"/>
                  </a:ext>
                </a:extLst>
              </a:tr>
              <a:tr h="3671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84.9800</a:t>
                      </a:r>
                      <a:endParaRPr lang="ko-KR" altLang="en-US" sz="10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1" hangingPunct="1"/>
                      <a:r>
                        <a:rPr lang="en-US" altLang="ko-KR" sz="1000" kern="1200" dirty="0">
                          <a:ln w="0">
                            <a:solidFill>
                              <a:schemeClr val="tx1">
                                <a:alpha val="2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86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ctr" defTabSz="685800" rtl="0" eaLnBrk="1" fontAlgn="ctr" latinLnBrk="1" hangingPunct="1"/>
                      <a:endParaRPr lang="en-US" altLang="ko-KR" sz="1000" kern="1200" dirty="0">
                        <a:ln w="0">
                          <a:solidFill>
                            <a:schemeClr val="tx1">
                              <a:alpha val="2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82879574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62" b="7584"/>
          <a:stretch/>
        </p:blipFill>
        <p:spPr>
          <a:xfrm>
            <a:off x="3429000" y="846154"/>
            <a:ext cx="3039533" cy="2164527"/>
          </a:xfrm>
          <a:prstGeom prst="rect">
            <a:avLst/>
          </a:prstGeom>
        </p:spPr>
      </p:pic>
      <p:sp>
        <p:nvSpPr>
          <p:cNvPr id="4" name="자유형 3"/>
          <p:cNvSpPr/>
          <p:nvPr/>
        </p:nvSpPr>
        <p:spPr>
          <a:xfrm>
            <a:off x="4816475" y="2400300"/>
            <a:ext cx="346075" cy="219075"/>
          </a:xfrm>
          <a:custGeom>
            <a:avLst/>
            <a:gdLst>
              <a:gd name="connsiteX0" fmla="*/ 346075 w 346075"/>
              <a:gd name="connsiteY0" fmla="*/ 79375 h 219075"/>
              <a:gd name="connsiteX1" fmla="*/ 41275 w 346075"/>
              <a:gd name="connsiteY1" fmla="*/ 0 h 219075"/>
              <a:gd name="connsiteX2" fmla="*/ 0 w 346075"/>
              <a:gd name="connsiteY2" fmla="*/ 130175 h 219075"/>
              <a:gd name="connsiteX3" fmla="*/ 206375 w 346075"/>
              <a:gd name="connsiteY3" fmla="*/ 174625 h 219075"/>
              <a:gd name="connsiteX4" fmla="*/ 244475 w 346075"/>
              <a:gd name="connsiteY4" fmla="*/ 219075 h 219075"/>
              <a:gd name="connsiteX5" fmla="*/ 346075 w 346075"/>
              <a:gd name="connsiteY5" fmla="*/ 79375 h 219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46075" h="219075">
                <a:moveTo>
                  <a:pt x="346075" y="79375"/>
                </a:moveTo>
                <a:lnTo>
                  <a:pt x="41275" y="0"/>
                </a:lnTo>
                <a:lnTo>
                  <a:pt x="0" y="130175"/>
                </a:lnTo>
                <a:lnTo>
                  <a:pt x="206375" y="174625"/>
                </a:lnTo>
                <a:lnTo>
                  <a:pt x="244475" y="219075"/>
                </a:lnTo>
                <a:lnTo>
                  <a:pt x="346075" y="79375"/>
                </a:lnTo>
                <a:close/>
              </a:path>
            </a:pathLst>
          </a:custGeom>
          <a:pattFill prst="pct75">
            <a:fgClr>
              <a:schemeClr val="bg1">
                <a:lumMod val="75000"/>
              </a:schemeClr>
            </a:fgClr>
            <a:bgClr>
              <a:schemeClr val="bg1"/>
            </a:bgClr>
          </a:patt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2500" y="2342376"/>
            <a:ext cx="5460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ln w="0">
                  <a:solidFill>
                    <a:srgbClr val="FF0000">
                      <a:alpha val="20000"/>
                    </a:srgbClr>
                  </a:solidFill>
                </a:ln>
                <a:solidFill>
                  <a:srgbClr val="FF0000"/>
                </a:solidFill>
              </a:rPr>
              <a:t>SITE</a:t>
            </a:r>
            <a:endParaRPr lang="ko-KR" altLang="en-US" sz="1200" dirty="0">
              <a:ln w="0">
                <a:solidFill>
                  <a:srgbClr val="FF0000">
                    <a:alpha val="20000"/>
                  </a:srgbClr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36" b="14961"/>
          <a:stretch/>
        </p:blipFill>
        <p:spPr>
          <a:xfrm>
            <a:off x="356192" y="6680201"/>
            <a:ext cx="3080027" cy="2152806"/>
          </a:xfrm>
          <a:prstGeom prst="rect">
            <a:avLst/>
          </a:prstGeom>
        </p:spPr>
      </p:pic>
      <p:sp>
        <p:nvSpPr>
          <p:cNvPr id="12" name="자유형 11"/>
          <p:cNvSpPr/>
          <p:nvPr/>
        </p:nvSpPr>
        <p:spPr>
          <a:xfrm>
            <a:off x="2235200" y="7874000"/>
            <a:ext cx="173567" cy="184150"/>
          </a:xfrm>
          <a:custGeom>
            <a:avLst/>
            <a:gdLst>
              <a:gd name="connsiteX0" fmla="*/ 50800 w 173567"/>
              <a:gd name="connsiteY0" fmla="*/ 0 h 184150"/>
              <a:gd name="connsiteX1" fmla="*/ 173567 w 173567"/>
              <a:gd name="connsiteY1" fmla="*/ 78317 h 184150"/>
              <a:gd name="connsiteX2" fmla="*/ 80433 w 173567"/>
              <a:gd name="connsiteY2" fmla="*/ 184150 h 184150"/>
              <a:gd name="connsiteX3" fmla="*/ 40217 w 173567"/>
              <a:gd name="connsiteY3" fmla="*/ 141817 h 184150"/>
              <a:gd name="connsiteX4" fmla="*/ 0 w 173567"/>
              <a:gd name="connsiteY4" fmla="*/ 76200 h 184150"/>
              <a:gd name="connsiteX5" fmla="*/ 50800 w 173567"/>
              <a:gd name="connsiteY5" fmla="*/ 0 h 184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567" h="184150">
                <a:moveTo>
                  <a:pt x="50800" y="0"/>
                </a:moveTo>
                <a:lnTo>
                  <a:pt x="173567" y="78317"/>
                </a:lnTo>
                <a:lnTo>
                  <a:pt x="80433" y="184150"/>
                </a:lnTo>
                <a:lnTo>
                  <a:pt x="40217" y="141817"/>
                </a:lnTo>
                <a:lnTo>
                  <a:pt x="0" y="76200"/>
                </a:lnTo>
                <a:lnTo>
                  <a:pt x="50800" y="0"/>
                </a:lnTo>
                <a:close/>
              </a:path>
            </a:pathLst>
          </a:custGeom>
          <a:pattFill prst="pct75">
            <a:fgClr>
              <a:schemeClr val="bg1">
                <a:lumMod val="75000"/>
              </a:schemeClr>
            </a:fgClr>
            <a:bgClr>
              <a:schemeClr val="bg1"/>
            </a:bgClr>
          </a:patt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48933" y="7827575"/>
            <a:ext cx="5460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ln w="0">
                  <a:solidFill>
                    <a:srgbClr val="FF0000">
                      <a:alpha val="20000"/>
                    </a:srgbClr>
                  </a:solidFill>
                </a:ln>
                <a:solidFill>
                  <a:srgbClr val="FF0000"/>
                </a:solidFill>
              </a:rPr>
              <a:t>M/H</a:t>
            </a: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00" y="846154"/>
            <a:ext cx="3049025" cy="2164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1746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FFFFFF"/>
      </a:dk1>
      <a:lt1>
        <a:sysClr val="window" lastClr="000000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pattFill prst="pct75">
          <a:fgClr>
            <a:schemeClr val="bg1">
              <a:lumMod val="75000"/>
            </a:schemeClr>
          </a:fgClr>
          <a:bgClr>
            <a:schemeClr val="bg1"/>
          </a:bgClr>
        </a:pattFill>
        <a:ln>
          <a:solidFill>
            <a:schemeClr val="bg1">
              <a:lumMod val="85000"/>
            </a:schemeClr>
          </a:solidFill>
        </a:ln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3922</TotalTime>
  <Words>1343</Words>
  <Application>Microsoft Office PowerPoint</Application>
  <PresentationFormat>A4 용지(210x297mm)</PresentationFormat>
  <Paragraphs>271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3" baseType="lpstr">
      <vt:lpstr>나눔고딕</vt:lpstr>
      <vt:lpstr>맑은 고딕</vt:lpstr>
      <vt:lpstr>Arial</vt:lpstr>
      <vt:lpstr>Calibri</vt:lpstr>
      <vt:lpstr>Calibri Light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EH</dc:creator>
  <cp:lastModifiedBy>Windows 사용자</cp:lastModifiedBy>
  <cp:revision>266</cp:revision>
  <cp:lastPrinted>2019-06-07T02:30:59Z</cp:lastPrinted>
  <dcterms:created xsi:type="dcterms:W3CDTF">2017-08-27T01:57:41Z</dcterms:created>
  <dcterms:modified xsi:type="dcterms:W3CDTF">2019-06-20T12:56:49Z</dcterms:modified>
</cp:coreProperties>
</file>